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7"/>
  </p:notesMasterIdLst>
  <p:sldIdLst>
    <p:sldId id="257" r:id="rId2"/>
    <p:sldId id="281" r:id="rId3"/>
    <p:sldId id="256" r:id="rId4"/>
    <p:sldId id="258" r:id="rId5"/>
    <p:sldId id="259" r:id="rId6"/>
    <p:sldId id="268" r:id="rId7"/>
    <p:sldId id="269" r:id="rId8"/>
    <p:sldId id="270" r:id="rId9"/>
    <p:sldId id="305" r:id="rId10"/>
    <p:sldId id="271" r:id="rId11"/>
    <p:sldId id="272" r:id="rId12"/>
    <p:sldId id="273" r:id="rId13"/>
    <p:sldId id="260" r:id="rId14"/>
    <p:sldId id="261" r:id="rId15"/>
    <p:sldId id="262" r:id="rId16"/>
    <p:sldId id="274" r:id="rId17"/>
    <p:sldId id="263" r:id="rId18"/>
    <p:sldId id="264" r:id="rId19"/>
    <p:sldId id="265" r:id="rId20"/>
    <p:sldId id="279" r:id="rId21"/>
    <p:sldId id="280" r:id="rId22"/>
    <p:sldId id="266" r:id="rId23"/>
    <p:sldId id="267" r:id="rId24"/>
    <p:sldId id="275" r:id="rId25"/>
    <p:sldId id="276" r:id="rId26"/>
    <p:sldId id="306" r:id="rId27"/>
    <p:sldId id="307" r:id="rId28"/>
    <p:sldId id="308" r:id="rId29"/>
    <p:sldId id="288" r:id="rId30"/>
    <p:sldId id="289" r:id="rId31"/>
    <p:sldId id="286" r:id="rId32"/>
    <p:sldId id="304" r:id="rId33"/>
    <p:sldId id="300" r:id="rId34"/>
    <p:sldId id="301" r:id="rId35"/>
    <p:sldId id="302" r:id="rId36"/>
    <p:sldId id="309" r:id="rId37"/>
    <p:sldId id="291" r:id="rId38"/>
    <p:sldId id="292" r:id="rId39"/>
    <p:sldId id="293" r:id="rId40"/>
    <p:sldId id="294" r:id="rId41"/>
    <p:sldId id="298" r:id="rId42"/>
    <p:sldId id="313" r:id="rId43"/>
    <p:sldId id="311" r:id="rId44"/>
    <p:sldId id="314" r:id="rId45"/>
    <p:sldId id="310" r:id="rId4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934" autoAdjust="0"/>
    <p:restoredTop sz="94660"/>
  </p:normalViewPr>
  <p:slideViewPr>
    <p:cSldViewPr>
      <p:cViewPr varScale="1">
        <p:scale>
          <a:sx n="74" d="100"/>
          <a:sy n="74" d="100"/>
        </p:scale>
        <p:origin x="-103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notesMaster" Target="notesMasters/notesMaster1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30.wmf"/><Relationship Id="rId1" Type="http://schemas.openxmlformats.org/officeDocument/2006/relationships/image" Target="../media/image29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32.wmf"/><Relationship Id="rId1" Type="http://schemas.openxmlformats.org/officeDocument/2006/relationships/image" Target="../media/image3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N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CB7A78E-D395-4FBD-BFA1-1473D161A799}" type="datetimeFigureOut">
              <a:rPr lang="en-US" smtClean="0"/>
              <a:pPr/>
              <a:t>8/21/2012</a:t>
            </a:fld>
            <a:endParaRPr lang="en-N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N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5E34CE5-1DA0-46E9-9127-8AE0EAF87AE0}" type="slidenum">
              <a:rPr lang="en-NZ" smtClean="0"/>
              <a:pPr/>
              <a:t>‹#›</a:t>
            </a:fld>
            <a:endParaRPr lang="en-N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653F3C-C37C-46E0-A17D-D334A89955CA}" type="datetimeFigureOut">
              <a:rPr lang="en-US" smtClean="0"/>
              <a:pPr/>
              <a:t>8/21/2012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ACF75E-7075-458B-90AA-4356590621FD}" type="slidenum">
              <a:rPr lang="en-NZ" smtClean="0"/>
              <a:pPr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653F3C-C37C-46E0-A17D-D334A89955CA}" type="datetimeFigureOut">
              <a:rPr lang="en-US" smtClean="0"/>
              <a:pPr/>
              <a:t>8/21/2012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ACF75E-7075-458B-90AA-4356590621FD}" type="slidenum">
              <a:rPr lang="en-NZ" smtClean="0"/>
              <a:pPr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653F3C-C37C-46E0-A17D-D334A89955CA}" type="datetimeFigureOut">
              <a:rPr lang="en-US" smtClean="0"/>
              <a:pPr/>
              <a:t>8/21/2012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ACF75E-7075-458B-90AA-4356590621FD}" type="slidenum">
              <a:rPr lang="en-NZ" smtClean="0"/>
              <a:pPr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AndTwoObj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91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41763"/>
            <a:ext cx="4038600" cy="21891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NZ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NZ"/>
          </a:p>
        </p:txBody>
      </p:sp>
      <p:sp>
        <p:nvSpPr>
          <p:cNvPr id="8" name="Rectangle 1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C74008E-2B58-41C4-BDAB-FEDD8102C963}" type="slidenum">
              <a:rPr lang="en-NZ"/>
              <a:pPr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NZ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NZ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A273F72-C8A7-4C50-8B75-0A8DDFADA6A8}" type="slidenum">
              <a:rPr lang="en-NZ"/>
              <a:pPr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AndTwoObj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91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41763"/>
            <a:ext cx="4038600" cy="21891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NZ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NZ"/>
          </a:p>
        </p:txBody>
      </p:sp>
      <p:sp>
        <p:nvSpPr>
          <p:cNvPr id="8" name="Rectangle 1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306D96B-5534-46A7-86B0-CB5EEB50F1AB}" type="slidenum">
              <a:rPr lang="en-NZ"/>
              <a:pPr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653F3C-C37C-46E0-A17D-D334A89955CA}" type="datetimeFigureOut">
              <a:rPr lang="en-US" smtClean="0"/>
              <a:pPr/>
              <a:t>8/21/2012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ACF75E-7075-458B-90AA-4356590621FD}" type="slidenum">
              <a:rPr lang="en-NZ" smtClean="0"/>
              <a:pPr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653F3C-C37C-46E0-A17D-D334A89955CA}" type="datetimeFigureOut">
              <a:rPr lang="en-US" smtClean="0"/>
              <a:pPr/>
              <a:t>8/21/2012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ACF75E-7075-458B-90AA-4356590621FD}" type="slidenum">
              <a:rPr lang="en-NZ" smtClean="0"/>
              <a:pPr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653F3C-C37C-46E0-A17D-D334A89955CA}" type="datetimeFigureOut">
              <a:rPr lang="en-US" smtClean="0"/>
              <a:pPr/>
              <a:t>8/21/2012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ACF75E-7075-458B-90AA-4356590621FD}" type="slidenum">
              <a:rPr lang="en-NZ" smtClean="0"/>
              <a:pPr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653F3C-C37C-46E0-A17D-D334A89955CA}" type="datetimeFigureOut">
              <a:rPr lang="en-US" smtClean="0"/>
              <a:pPr/>
              <a:t>8/21/2012</a:t>
            </a:fld>
            <a:endParaRPr lang="en-N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ACF75E-7075-458B-90AA-4356590621FD}" type="slidenum">
              <a:rPr lang="en-NZ" smtClean="0"/>
              <a:pPr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653F3C-C37C-46E0-A17D-D334A89955CA}" type="datetimeFigureOut">
              <a:rPr lang="en-US" smtClean="0"/>
              <a:pPr/>
              <a:t>8/21/2012</a:t>
            </a:fld>
            <a:endParaRPr lang="en-N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ACF75E-7075-458B-90AA-4356590621FD}" type="slidenum">
              <a:rPr lang="en-NZ" smtClean="0"/>
              <a:pPr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653F3C-C37C-46E0-A17D-D334A89955CA}" type="datetimeFigureOut">
              <a:rPr lang="en-US" smtClean="0"/>
              <a:pPr/>
              <a:t>8/21/2012</a:t>
            </a:fld>
            <a:endParaRPr lang="en-N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ACF75E-7075-458B-90AA-4356590621FD}" type="slidenum">
              <a:rPr lang="en-NZ" smtClean="0"/>
              <a:pPr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653F3C-C37C-46E0-A17D-D334A89955CA}" type="datetimeFigureOut">
              <a:rPr lang="en-US" smtClean="0"/>
              <a:pPr/>
              <a:t>8/21/2012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ACF75E-7075-458B-90AA-4356590621FD}" type="slidenum">
              <a:rPr lang="en-NZ" smtClean="0"/>
              <a:pPr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NZ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653F3C-C37C-46E0-A17D-D334A89955CA}" type="datetimeFigureOut">
              <a:rPr lang="en-US" smtClean="0"/>
              <a:pPr/>
              <a:t>8/21/2012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ACF75E-7075-458B-90AA-4356590621FD}" type="slidenum">
              <a:rPr lang="en-NZ" smtClean="0"/>
              <a:pPr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653F3C-C37C-46E0-A17D-D334A89955CA}" type="datetimeFigureOut">
              <a:rPr lang="en-US" smtClean="0"/>
              <a:pPr/>
              <a:t>8/21/2012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ACF75E-7075-458B-90AA-4356590621FD}" type="slidenum">
              <a:rPr lang="en-NZ" smtClean="0"/>
              <a:pPr/>
              <a:t>‹#›</a:t>
            </a:fld>
            <a:endParaRPr lang="en-N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image" Target="../media/image8.wmf"/><Relationship Id="rId1" Type="http://schemas.openxmlformats.org/officeDocument/2006/relationships/slideLayout" Target="../slideLayouts/slideLayout1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slideLayout" Target="../slideLayouts/slideLayout1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slideLayout" Target="../slideLayouts/slideLayout13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gif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gif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2.bin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oleObject4.bin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image" Target="../media/image8.wmf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85720" y="214290"/>
            <a:ext cx="8429684" cy="6494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indent="-742950">
              <a:spcAft>
                <a:spcPts val="1200"/>
              </a:spcAft>
              <a:buFont typeface="+mj-lt"/>
              <a:buAutoNum type="arabicPeriod"/>
            </a:pPr>
            <a:r>
              <a:rPr lang="en-NZ" sz="3600" b="1" dirty="0" smtClean="0"/>
              <a:t>Write the names of the seven electromagnetic waves in the order of frequency (low to high)</a:t>
            </a:r>
          </a:p>
          <a:p>
            <a:pPr marL="742950" indent="-742950">
              <a:spcAft>
                <a:spcPts val="1200"/>
              </a:spcAft>
              <a:buFont typeface="+mj-lt"/>
              <a:buAutoNum type="arabicPeriod"/>
            </a:pPr>
            <a:r>
              <a:rPr lang="en-NZ" sz="3600" b="1" dirty="0" smtClean="0"/>
              <a:t>The frequency of an electromagnetic wave is measured to be 1.6 x 10</a:t>
            </a:r>
            <a:r>
              <a:rPr lang="en-NZ" sz="3600" b="1" baseline="30000" dirty="0" smtClean="0"/>
              <a:t>18</a:t>
            </a:r>
            <a:r>
              <a:rPr lang="en-NZ" sz="3600" b="1" dirty="0" smtClean="0"/>
              <a:t> Hz. What type of electromagnetic wave would it be?</a:t>
            </a:r>
          </a:p>
          <a:p>
            <a:pPr marL="742950" indent="-742950">
              <a:spcAft>
                <a:spcPts val="1200"/>
              </a:spcAft>
              <a:buFont typeface="+mj-lt"/>
              <a:buAutoNum type="arabicPeriod"/>
            </a:pPr>
            <a:r>
              <a:rPr lang="en-NZ" sz="3600" b="1" dirty="0" smtClean="0"/>
              <a:t>The wavelength of microwave radiation produced by a microwave oven is 12.2 cm. Calculate the corresponding frequency.</a:t>
            </a:r>
            <a:endParaRPr lang="en-NZ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500174"/>
            <a:ext cx="9129356" cy="3929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2976" y="1449476"/>
            <a:ext cx="6923858" cy="5137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785786" y="514159"/>
            <a:ext cx="785818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sz="5400" b="1" dirty="0" smtClean="0"/>
              <a:t>Convex </a:t>
            </a:r>
            <a:r>
              <a:rPr lang="en-NZ" sz="5400" b="1" dirty="0" smtClean="0"/>
              <a:t>(diverging) </a:t>
            </a:r>
            <a:r>
              <a:rPr lang="en-NZ" sz="5400" b="1" dirty="0" smtClean="0"/>
              <a:t>Mirrors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071546"/>
            <a:ext cx="9144000" cy="47942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628" y="0"/>
            <a:ext cx="8286776" cy="681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6901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650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507098"/>
            <a:ext cx="7643866" cy="58508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6248" y="31604"/>
            <a:ext cx="4572000" cy="6826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214282" y="1343743"/>
            <a:ext cx="3857652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sz="5400" b="1" dirty="0" smtClean="0"/>
              <a:t>Concave </a:t>
            </a:r>
          </a:p>
          <a:p>
            <a:r>
              <a:rPr lang="en-NZ" sz="5400" b="1" dirty="0" smtClean="0"/>
              <a:t>(</a:t>
            </a:r>
            <a:r>
              <a:rPr lang="en-NZ" sz="5400" b="1" dirty="0" smtClean="0"/>
              <a:t>con</a:t>
            </a:r>
            <a:r>
              <a:rPr lang="en-NZ" sz="5400" b="1" dirty="0" smtClean="0"/>
              <a:t>verging</a:t>
            </a:r>
            <a:r>
              <a:rPr lang="en-NZ" sz="5400" b="1" dirty="0" smtClean="0"/>
              <a:t>) </a:t>
            </a:r>
          </a:p>
          <a:p>
            <a:r>
              <a:rPr lang="en-NZ" sz="5400" b="1" dirty="0" smtClean="0"/>
              <a:t>Mirrors</a:t>
            </a:r>
            <a:endParaRPr lang="en-NZ" sz="5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640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70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57224" y="2357430"/>
            <a:ext cx="7929618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indent="-742950">
              <a:spcAft>
                <a:spcPts val="1200"/>
              </a:spcAft>
            </a:pPr>
            <a:r>
              <a:rPr lang="en-NZ" sz="13000" b="1" dirty="0" smtClean="0">
                <a:latin typeface="Arial Black" pitchFamily="34" charset="0"/>
              </a:rPr>
              <a:t>ATOYOT</a:t>
            </a:r>
            <a:endParaRPr lang="en-NZ" sz="13000" b="1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85784" y="0"/>
            <a:ext cx="928694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1214422"/>
            <a:ext cx="8202243" cy="4786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142875"/>
            <a:ext cx="9130844" cy="66437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4480" y="84403"/>
            <a:ext cx="5572164" cy="67021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14546" y="0"/>
            <a:ext cx="4643470" cy="68770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247650" y="71414"/>
            <a:ext cx="7772400" cy="1130300"/>
          </a:xfrm>
        </p:spPr>
        <p:txBody>
          <a:bodyPr/>
          <a:lstStyle/>
          <a:p>
            <a:pPr algn="l" eaLnBrk="1" hangingPunct="1"/>
            <a:r>
              <a:rPr lang="en-NZ" b="1" u="sng" dirty="0" smtClean="0"/>
              <a:t>Plane Mirrors</a:t>
            </a:r>
          </a:p>
        </p:txBody>
      </p:sp>
      <p:pic>
        <p:nvPicPr>
          <p:cNvPr id="21507" name="Picture 5" descr="j023767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64000" y="423863"/>
            <a:ext cx="581025" cy="2411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8" name="Picture 9" descr="j023818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-5400000">
            <a:off x="3305176" y="4187825"/>
            <a:ext cx="1397000" cy="79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8" name="Picture 29" descr="j0237671"/>
          <p:cNvPicPr>
            <a:picLocks noChangeAspect="1" noChangeArrowheads="1"/>
          </p:cNvPicPr>
          <p:nvPr/>
        </p:nvPicPr>
        <p:blipFill>
          <a:blip r:embed="rId2">
            <a:lum bright="70000" contrast="-46000"/>
            <a:grayscl/>
          </a:blip>
          <a:srcRect/>
          <a:stretch>
            <a:fillRect/>
          </a:stretch>
        </p:blipFill>
        <p:spPr bwMode="auto">
          <a:xfrm flipH="1">
            <a:off x="7437438" y="390525"/>
            <a:ext cx="620712" cy="2578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10" name="Line 31"/>
          <p:cNvSpPr>
            <a:spLocks noChangeShapeType="1"/>
          </p:cNvSpPr>
          <p:nvPr/>
        </p:nvSpPr>
        <p:spPr bwMode="auto">
          <a:xfrm>
            <a:off x="5937250" y="309563"/>
            <a:ext cx="0" cy="4695825"/>
          </a:xfrm>
          <a:prstGeom prst="line">
            <a:avLst/>
          </a:prstGeom>
          <a:noFill/>
          <a:ln w="60325">
            <a:solidFill>
              <a:schemeClr val="tx1"/>
            </a:solidFill>
            <a:round/>
            <a:headEnd type="none" w="sm" len="sm"/>
            <a:tailEnd type="none" w="lg" len="med"/>
          </a:ln>
        </p:spPr>
        <p:txBody>
          <a:bodyPr/>
          <a:lstStyle/>
          <a:p>
            <a:endParaRPr lang="en-NZ"/>
          </a:p>
        </p:txBody>
      </p:sp>
      <p:sp>
        <p:nvSpPr>
          <p:cNvPr id="10250" name="Line 32"/>
          <p:cNvSpPr>
            <a:spLocks noChangeShapeType="1"/>
          </p:cNvSpPr>
          <p:nvPr/>
        </p:nvSpPr>
        <p:spPr bwMode="auto">
          <a:xfrm>
            <a:off x="4241800" y="1389063"/>
            <a:ext cx="1666875" cy="132556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lg" len="med"/>
          </a:ln>
        </p:spPr>
        <p:txBody>
          <a:bodyPr/>
          <a:lstStyle/>
          <a:p>
            <a:endParaRPr lang="en-NZ"/>
          </a:p>
        </p:txBody>
      </p:sp>
      <p:sp>
        <p:nvSpPr>
          <p:cNvPr id="10251" name="Line 33"/>
          <p:cNvSpPr>
            <a:spLocks noChangeShapeType="1"/>
          </p:cNvSpPr>
          <p:nvPr/>
        </p:nvSpPr>
        <p:spPr bwMode="auto">
          <a:xfrm flipH="1">
            <a:off x="4235450" y="2743200"/>
            <a:ext cx="1666875" cy="132556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triangle" w="lg" len="med"/>
          </a:ln>
        </p:spPr>
        <p:txBody>
          <a:bodyPr/>
          <a:lstStyle/>
          <a:p>
            <a:endParaRPr lang="en-NZ"/>
          </a:p>
        </p:txBody>
      </p:sp>
      <p:sp>
        <p:nvSpPr>
          <p:cNvPr id="10252" name="Line 34"/>
          <p:cNvSpPr>
            <a:spLocks noChangeShapeType="1"/>
          </p:cNvSpPr>
          <p:nvPr/>
        </p:nvSpPr>
        <p:spPr bwMode="auto">
          <a:xfrm flipH="1">
            <a:off x="5915025" y="1414463"/>
            <a:ext cx="1666875" cy="1325562"/>
          </a:xfrm>
          <a:prstGeom prst="line">
            <a:avLst/>
          </a:prstGeom>
          <a:noFill/>
          <a:ln w="12700">
            <a:solidFill>
              <a:schemeClr val="tx1"/>
            </a:solidFill>
            <a:prstDash val="dash"/>
            <a:round/>
            <a:headEnd type="none" w="sm" len="sm"/>
            <a:tailEnd type="none" w="lg" len="med"/>
          </a:ln>
        </p:spPr>
        <p:txBody>
          <a:bodyPr/>
          <a:lstStyle/>
          <a:p>
            <a:endParaRPr lang="en-NZ"/>
          </a:p>
        </p:txBody>
      </p:sp>
      <p:sp>
        <p:nvSpPr>
          <p:cNvPr id="10253" name="Line 35"/>
          <p:cNvSpPr>
            <a:spLocks noChangeShapeType="1"/>
          </p:cNvSpPr>
          <p:nvPr/>
        </p:nvSpPr>
        <p:spPr bwMode="auto">
          <a:xfrm>
            <a:off x="4225925" y="1389063"/>
            <a:ext cx="1681163" cy="178276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lg" len="med"/>
          </a:ln>
        </p:spPr>
        <p:txBody>
          <a:bodyPr/>
          <a:lstStyle/>
          <a:p>
            <a:endParaRPr lang="en-NZ"/>
          </a:p>
        </p:txBody>
      </p:sp>
      <p:sp>
        <p:nvSpPr>
          <p:cNvPr id="10254" name="Line 36"/>
          <p:cNvSpPr>
            <a:spLocks noChangeShapeType="1"/>
          </p:cNvSpPr>
          <p:nvPr/>
        </p:nvSpPr>
        <p:spPr bwMode="auto">
          <a:xfrm flipV="1">
            <a:off x="4425950" y="3200400"/>
            <a:ext cx="1492250" cy="160337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triangle" w="lg" len="med"/>
            <a:tailEnd type="none" w="lg" len="med"/>
          </a:ln>
        </p:spPr>
        <p:txBody>
          <a:bodyPr/>
          <a:lstStyle/>
          <a:p>
            <a:endParaRPr lang="en-NZ"/>
          </a:p>
        </p:txBody>
      </p:sp>
      <p:sp>
        <p:nvSpPr>
          <p:cNvPr id="10255" name="Line 37"/>
          <p:cNvSpPr>
            <a:spLocks noChangeShapeType="1"/>
          </p:cNvSpPr>
          <p:nvPr/>
        </p:nvSpPr>
        <p:spPr bwMode="auto">
          <a:xfrm flipH="1">
            <a:off x="5945188" y="1379538"/>
            <a:ext cx="1681162" cy="1782762"/>
          </a:xfrm>
          <a:prstGeom prst="line">
            <a:avLst/>
          </a:prstGeom>
          <a:noFill/>
          <a:ln w="12700">
            <a:solidFill>
              <a:schemeClr val="tx1"/>
            </a:solidFill>
            <a:prstDash val="dash"/>
            <a:round/>
            <a:headEnd type="none" w="sm" len="sm"/>
            <a:tailEnd type="none" w="lg" len="med"/>
          </a:ln>
        </p:spPr>
        <p:txBody>
          <a:bodyPr/>
          <a:lstStyle/>
          <a:p>
            <a:endParaRPr lang="en-NZ"/>
          </a:p>
        </p:txBody>
      </p:sp>
      <p:sp>
        <p:nvSpPr>
          <p:cNvPr id="21517" name="Line 40"/>
          <p:cNvSpPr>
            <a:spLocks noChangeShapeType="1"/>
          </p:cNvSpPr>
          <p:nvPr/>
        </p:nvSpPr>
        <p:spPr bwMode="auto">
          <a:xfrm>
            <a:off x="5995988" y="327025"/>
            <a:ext cx="0" cy="4646613"/>
          </a:xfrm>
          <a:prstGeom prst="line">
            <a:avLst/>
          </a:prstGeom>
          <a:noFill/>
          <a:ln w="12700">
            <a:solidFill>
              <a:schemeClr val="tx1"/>
            </a:solidFill>
            <a:prstDash val="dash"/>
            <a:round/>
            <a:headEnd type="none" w="sm" len="sm"/>
            <a:tailEnd type="none" w="lg" len="med"/>
          </a:ln>
        </p:spPr>
        <p:txBody>
          <a:bodyPr/>
          <a:lstStyle/>
          <a:p>
            <a:endParaRPr lang="en-NZ"/>
          </a:p>
        </p:txBody>
      </p:sp>
      <p:sp>
        <p:nvSpPr>
          <p:cNvPr id="21518" name="Text Box 42"/>
          <p:cNvSpPr txBox="1">
            <a:spLocks noChangeArrowheads="1"/>
          </p:cNvSpPr>
          <p:nvPr/>
        </p:nvSpPr>
        <p:spPr bwMode="auto">
          <a:xfrm>
            <a:off x="3525838" y="5264150"/>
            <a:ext cx="2251075" cy="1187450"/>
          </a:xfrm>
          <a:prstGeom prst="rect">
            <a:avLst/>
          </a:prstGeom>
          <a:noFill/>
          <a:ln w="12700" algn="ctr">
            <a:noFill/>
            <a:miter lim="800000"/>
            <a:headEnd type="none" w="sm" len="sm"/>
            <a:tailEnd type="none" w="lg" len="med"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NZ" sz="2400">
                <a:latin typeface="Times New Roman" pitchFamily="18" charset="0"/>
              </a:rPr>
              <a:t>Light from object reflects into eye</a:t>
            </a:r>
          </a:p>
        </p:txBody>
      </p:sp>
      <p:sp>
        <p:nvSpPr>
          <p:cNvPr id="10258" name="Text Box 43"/>
          <p:cNvSpPr txBox="1">
            <a:spLocks noChangeArrowheads="1"/>
          </p:cNvSpPr>
          <p:nvPr/>
        </p:nvSpPr>
        <p:spPr bwMode="auto">
          <a:xfrm flipH="1">
            <a:off x="6457950" y="3203575"/>
            <a:ext cx="2419350" cy="2678113"/>
          </a:xfrm>
          <a:prstGeom prst="rect">
            <a:avLst/>
          </a:prstGeom>
          <a:noFill/>
          <a:ln w="12700" algn="ctr">
            <a:noFill/>
            <a:miter lim="800000"/>
            <a:headEnd type="none" w="sm" len="sm"/>
            <a:tailEnd type="none" w="lg" len="med"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NZ" sz="2400">
                <a:latin typeface="Times New Roman" pitchFamily="18" charset="0"/>
              </a:rPr>
              <a:t>Eye sees </a:t>
            </a:r>
            <a:r>
              <a:rPr lang="en-NZ" sz="2400" b="1">
                <a:latin typeface="Times New Roman" pitchFamily="18" charset="0"/>
              </a:rPr>
              <a:t>image</a:t>
            </a:r>
            <a:r>
              <a:rPr lang="en-NZ" sz="2400">
                <a:latin typeface="Times New Roman" pitchFamily="18" charset="0"/>
              </a:rPr>
              <a:t> back here</a:t>
            </a:r>
          </a:p>
          <a:p>
            <a:pPr algn="ctr" eaLnBrk="0" hangingPunct="0">
              <a:spcBef>
                <a:spcPct val="50000"/>
              </a:spcBef>
            </a:pPr>
            <a:endParaRPr lang="en-NZ" sz="2400">
              <a:latin typeface="Times New Roman" pitchFamily="18" charset="0"/>
            </a:endParaRPr>
          </a:p>
          <a:p>
            <a:pPr algn="ctr" eaLnBrk="0" hangingPunct="0">
              <a:spcBef>
                <a:spcPct val="50000"/>
              </a:spcBef>
            </a:pPr>
            <a:r>
              <a:rPr lang="en-NZ" sz="2400">
                <a:latin typeface="Times New Roman" pitchFamily="18" charset="0"/>
              </a:rPr>
              <a:t>Image is </a:t>
            </a:r>
            <a:r>
              <a:rPr lang="en-NZ" sz="2400" b="1">
                <a:latin typeface="Times New Roman" pitchFamily="18" charset="0"/>
              </a:rPr>
              <a:t>virtual</a:t>
            </a:r>
            <a:r>
              <a:rPr lang="en-NZ" sz="2400">
                <a:latin typeface="Times New Roman" pitchFamily="18" charset="0"/>
              </a:rPr>
              <a:t> and </a:t>
            </a:r>
            <a:r>
              <a:rPr lang="en-NZ" sz="2400" b="1">
                <a:latin typeface="Times New Roman" pitchFamily="18" charset="0"/>
              </a:rPr>
              <a:t>laterally inverted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0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0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10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2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2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2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102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102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50" grpId="0" animBg="1"/>
      <p:bldP spid="10251" grpId="0" animBg="1"/>
      <p:bldP spid="10252" grpId="0" animBg="1"/>
      <p:bldP spid="10253" grpId="0" animBg="1"/>
      <p:bldP spid="10254" grpId="0" animBg="1"/>
      <p:bldP spid="1025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71414"/>
            <a:ext cx="8229600" cy="1143000"/>
          </a:xfrm>
        </p:spPr>
        <p:txBody>
          <a:bodyPr/>
          <a:lstStyle/>
          <a:p>
            <a:pPr eaLnBrk="1" hangingPunct="1"/>
            <a:r>
              <a:rPr lang="en-NZ" dirty="0" smtClean="0"/>
              <a:t>Concave Mirrors</a:t>
            </a:r>
          </a:p>
        </p:txBody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62000" y="1000108"/>
            <a:ext cx="7772400" cy="4114800"/>
          </a:xfrm>
        </p:spPr>
        <p:txBody>
          <a:bodyPr/>
          <a:lstStyle/>
          <a:p>
            <a:pPr eaLnBrk="1" hangingPunct="1"/>
            <a:r>
              <a:rPr lang="en-NZ" u="sng" dirty="0" smtClean="0"/>
              <a:t>Concave (or converging) </a:t>
            </a:r>
            <a:r>
              <a:rPr lang="en-NZ" dirty="0" smtClean="0"/>
              <a:t>mirrors focus light at the focal point.</a:t>
            </a:r>
          </a:p>
          <a:p>
            <a:pPr eaLnBrk="1" hangingPunct="1"/>
            <a:endParaRPr lang="en-NZ" dirty="0" smtClean="0"/>
          </a:p>
        </p:txBody>
      </p:sp>
      <p:grpSp>
        <p:nvGrpSpPr>
          <p:cNvPr id="2" name="Group 8"/>
          <p:cNvGrpSpPr>
            <a:grpSpLocks/>
          </p:cNvGrpSpPr>
          <p:nvPr/>
        </p:nvGrpSpPr>
        <p:grpSpPr bwMode="auto">
          <a:xfrm>
            <a:off x="4894282" y="2986084"/>
            <a:ext cx="2463800" cy="2392362"/>
            <a:chOff x="1280" y="3285"/>
            <a:chExt cx="1164" cy="1344"/>
          </a:xfrm>
        </p:grpSpPr>
        <p:sp>
          <p:nvSpPr>
            <p:cNvPr id="28689" name="AutoShape 9"/>
            <p:cNvSpPr>
              <a:spLocks noChangeArrowheads="1"/>
            </p:cNvSpPr>
            <p:nvPr/>
          </p:nvSpPr>
          <p:spPr bwMode="auto">
            <a:xfrm>
              <a:off x="1462" y="3328"/>
              <a:ext cx="982" cy="1259"/>
            </a:xfrm>
            <a:prstGeom prst="flowChartDelay">
              <a:avLst/>
            </a:prstGeom>
            <a:noFill/>
            <a:ln w="12700" algn="ctr">
              <a:solidFill>
                <a:schemeClr val="tx1"/>
              </a:solidFill>
              <a:prstDash val="dash"/>
              <a:miter lim="800000"/>
              <a:headEnd type="none" w="sm" len="sm"/>
              <a:tailEnd type="none" w="lg" len="med"/>
            </a:ln>
          </p:spPr>
          <p:txBody>
            <a:bodyPr wrap="none" anchor="ctr"/>
            <a:lstStyle/>
            <a:p>
              <a:endParaRPr lang="en-NZ"/>
            </a:p>
          </p:txBody>
        </p:sp>
        <p:sp>
          <p:nvSpPr>
            <p:cNvPr id="28690" name="AutoShape 10"/>
            <p:cNvSpPr>
              <a:spLocks noChangeArrowheads="1"/>
            </p:cNvSpPr>
            <p:nvPr/>
          </p:nvSpPr>
          <p:spPr bwMode="auto">
            <a:xfrm>
              <a:off x="1376" y="3392"/>
              <a:ext cx="992" cy="1142"/>
            </a:xfrm>
            <a:prstGeom prst="flowChartDelay">
              <a:avLst/>
            </a:prstGeom>
            <a:solidFill>
              <a:schemeClr val="bg1"/>
            </a:solidFill>
            <a:ln w="53975" algn="ctr">
              <a:solidFill>
                <a:schemeClr val="tx1"/>
              </a:solidFill>
              <a:miter lim="800000"/>
              <a:headEnd type="none" w="sm" len="sm"/>
              <a:tailEnd type="none" w="lg" len="med"/>
            </a:ln>
          </p:spPr>
          <p:txBody>
            <a:bodyPr wrap="none" anchor="ctr"/>
            <a:lstStyle/>
            <a:p>
              <a:endParaRPr lang="en-NZ"/>
            </a:p>
          </p:txBody>
        </p:sp>
        <p:sp>
          <p:nvSpPr>
            <p:cNvPr id="28691" name="Rectangle 11"/>
            <p:cNvSpPr>
              <a:spLocks noChangeArrowheads="1"/>
            </p:cNvSpPr>
            <p:nvPr/>
          </p:nvSpPr>
          <p:spPr bwMode="auto">
            <a:xfrm>
              <a:off x="1280" y="3285"/>
              <a:ext cx="566" cy="1344"/>
            </a:xfrm>
            <a:prstGeom prst="rect">
              <a:avLst/>
            </a:prstGeom>
            <a:solidFill>
              <a:schemeClr val="bg1"/>
            </a:solidFill>
            <a:ln w="53975" algn="ctr">
              <a:noFill/>
              <a:miter lim="800000"/>
              <a:headEnd type="none" w="sm" len="sm"/>
              <a:tailEnd type="none" w="lg" len="med"/>
            </a:ln>
          </p:spPr>
          <p:txBody>
            <a:bodyPr wrap="none" anchor="ctr"/>
            <a:lstStyle/>
            <a:p>
              <a:endParaRPr lang="en-NZ"/>
            </a:p>
          </p:txBody>
        </p:sp>
      </p:grpSp>
      <p:sp>
        <p:nvSpPr>
          <p:cNvPr id="28678" name="Line 12"/>
          <p:cNvSpPr>
            <a:spLocks noChangeShapeType="1"/>
          </p:cNvSpPr>
          <p:nvPr/>
        </p:nvSpPr>
        <p:spPr bwMode="auto">
          <a:xfrm flipH="1">
            <a:off x="1439882" y="4181471"/>
            <a:ext cx="5689600" cy="0"/>
          </a:xfrm>
          <a:prstGeom prst="line">
            <a:avLst/>
          </a:prstGeom>
          <a:noFill/>
          <a:ln w="12700">
            <a:solidFill>
              <a:schemeClr val="tx1"/>
            </a:solidFill>
            <a:prstDash val="dash"/>
            <a:round/>
            <a:headEnd type="none" w="sm" len="sm"/>
            <a:tailEnd type="none" w="lg" len="med"/>
          </a:ln>
        </p:spPr>
        <p:txBody>
          <a:bodyPr/>
          <a:lstStyle/>
          <a:p>
            <a:endParaRPr lang="en-NZ"/>
          </a:p>
        </p:txBody>
      </p:sp>
      <p:sp>
        <p:nvSpPr>
          <p:cNvPr id="28679" name="Line 13"/>
          <p:cNvSpPr>
            <a:spLocks noChangeShapeType="1"/>
          </p:cNvSpPr>
          <p:nvPr/>
        </p:nvSpPr>
        <p:spPr bwMode="auto">
          <a:xfrm>
            <a:off x="6024582" y="3992559"/>
            <a:ext cx="23813" cy="32067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lg" len="med"/>
          </a:ln>
        </p:spPr>
        <p:txBody>
          <a:bodyPr/>
          <a:lstStyle/>
          <a:p>
            <a:endParaRPr lang="en-NZ"/>
          </a:p>
        </p:txBody>
      </p:sp>
      <p:sp>
        <p:nvSpPr>
          <p:cNvPr id="19466" name="Line 14"/>
          <p:cNvSpPr>
            <a:spLocks noChangeShapeType="1"/>
          </p:cNvSpPr>
          <p:nvPr/>
        </p:nvSpPr>
        <p:spPr bwMode="auto">
          <a:xfrm flipV="1">
            <a:off x="1620857" y="3744909"/>
            <a:ext cx="5418138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lg" len="med"/>
          </a:ln>
        </p:spPr>
        <p:txBody>
          <a:bodyPr/>
          <a:lstStyle/>
          <a:p>
            <a:endParaRPr lang="en-NZ"/>
          </a:p>
        </p:txBody>
      </p:sp>
      <p:sp>
        <p:nvSpPr>
          <p:cNvPr id="19467" name="Line 15"/>
          <p:cNvSpPr>
            <a:spLocks noChangeShapeType="1"/>
          </p:cNvSpPr>
          <p:nvPr/>
        </p:nvSpPr>
        <p:spPr bwMode="auto">
          <a:xfrm>
            <a:off x="1643082" y="3365496"/>
            <a:ext cx="5059363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lg" len="med"/>
          </a:ln>
        </p:spPr>
        <p:txBody>
          <a:bodyPr/>
          <a:lstStyle/>
          <a:p>
            <a:endParaRPr lang="en-NZ"/>
          </a:p>
        </p:txBody>
      </p:sp>
      <p:sp>
        <p:nvSpPr>
          <p:cNvPr id="19468" name="Line 16"/>
          <p:cNvSpPr>
            <a:spLocks noChangeShapeType="1"/>
          </p:cNvSpPr>
          <p:nvPr/>
        </p:nvSpPr>
        <p:spPr bwMode="auto">
          <a:xfrm>
            <a:off x="1665307" y="4618034"/>
            <a:ext cx="5375275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lg" len="med"/>
          </a:ln>
        </p:spPr>
        <p:txBody>
          <a:bodyPr/>
          <a:lstStyle/>
          <a:p>
            <a:endParaRPr lang="en-NZ"/>
          </a:p>
        </p:txBody>
      </p:sp>
      <p:sp>
        <p:nvSpPr>
          <p:cNvPr id="19469" name="Line 17"/>
          <p:cNvSpPr>
            <a:spLocks noChangeShapeType="1"/>
          </p:cNvSpPr>
          <p:nvPr/>
        </p:nvSpPr>
        <p:spPr bwMode="auto">
          <a:xfrm>
            <a:off x="1619270" y="4997446"/>
            <a:ext cx="5130800" cy="1588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lg" len="med"/>
          </a:ln>
        </p:spPr>
        <p:txBody>
          <a:bodyPr/>
          <a:lstStyle/>
          <a:p>
            <a:endParaRPr lang="en-NZ"/>
          </a:p>
        </p:txBody>
      </p:sp>
      <p:sp>
        <p:nvSpPr>
          <p:cNvPr id="19470" name="Line 19"/>
          <p:cNvSpPr>
            <a:spLocks noChangeShapeType="1"/>
          </p:cNvSpPr>
          <p:nvPr/>
        </p:nvSpPr>
        <p:spPr bwMode="auto">
          <a:xfrm flipH="1">
            <a:off x="5008582" y="3365496"/>
            <a:ext cx="1693863" cy="193675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triangle" w="lg" len="med"/>
          </a:ln>
        </p:spPr>
        <p:txBody>
          <a:bodyPr/>
          <a:lstStyle/>
          <a:p>
            <a:endParaRPr lang="en-NZ"/>
          </a:p>
        </p:txBody>
      </p:sp>
      <p:sp>
        <p:nvSpPr>
          <p:cNvPr id="19471" name="Line 20"/>
          <p:cNvSpPr>
            <a:spLocks noChangeShapeType="1"/>
          </p:cNvSpPr>
          <p:nvPr/>
        </p:nvSpPr>
        <p:spPr bwMode="auto">
          <a:xfrm flipH="1">
            <a:off x="4443432" y="3727446"/>
            <a:ext cx="2597150" cy="1119188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triangle" w="lg" len="med"/>
          </a:ln>
        </p:spPr>
        <p:txBody>
          <a:bodyPr/>
          <a:lstStyle/>
          <a:p>
            <a:endParaRPr lang="en-NZ"/>
          </a:p>
        </p:txBody>
      </p:sp>
      <p:sp>
        <p:nvSpPr>
          <p:cNvPr id="19472" name="Line 21"/>
          <p:cNvSpPr>
            <a:spLocks noChangeShapeType="1"/>
          </p:cNvSpPr>
          <p:nvPr/>
        </p:nvSpPr>
        <p:spPr bwMode="auto">
          <a:xfrm flipH="1" flipV="1">
            <a:off x="4511695" y="3498846"/>
            <a:ext cx="2551112" cy="1119188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triangle" w="lg" len="med"/>
          </a:ln>
        </p:spPr>
        <p:txBody>
          <a:bodyPr/>
          <a:lstStyle/>
          <a:p>
            <a:endParaRPr lang="en-NZ"/>
          </a:p>
        </p:txBody>
      </p:sp>
      <p:sp>
        <p:nvSpPr>
          <p:cNvPr id="19473" name="Line 22"/>
          <p:cNvSpPr>
            <a:spLocks noChangeShapeType="1"/>
          </p:cNvSpPr>
          <p:nvPr/>
        </p:nvSpPr>
        <p:spPr bwMode="auto">
          <a:xfrm flipH="1" flipV="1">
            <a:off x="4984770" y="2928934"/>
            <a:ext cx="1738312" cy="206851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triangle" w="lg" len="med"/>
          </a:ln>
        </p:spPr>
        <p:txBody>
          <a:bodyPr/>
          <a:lstStyle/>
          <a:p>
            <a:endParaRPr lang="en-NZ"/>
          </a:p>
        </p:txBody>
      </p:sp>
      <p:sp>
        <p:nvSpPr>
          <p:cNvPr id="28688" name="Text Box 22"/>
          <p:cNvSpPr txBox="1">
            <a:spLocks noChangeArrowheads="1"/>
          </p:cNvSpPr>
          <p:nvPr/>
        </p:nvSpPr>
        <p:spPr bwMode="auto">
          <a:xfrm>
            <a:off x="5638820" y="3571871"/>
            <a:ext cx="836612" cy="457200"/>
          </a:xfrm>
          <a:prstGeom prst="rect">
            <a:avLst/>
          </a:prstGeom>
          <a:noFill/>
          <a:ln w="12700" algn="ctr">
            <a:noFill/>
            <a:miter lim="800000"/>
            <a:headEnd type="none" w="sm" len="sm"/>
            <a:tailEnd type="none" w="lg" len="med"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NZ" sz="2400">
                <a:latin typeface="Times New Roman" pitchFamily="18" charset="0"/>
              </a:rPr>
              <a:t>F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9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9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9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9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9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94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9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194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194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6" grpId="0" animBg="1"/>
      <p:bldP spid="19467" grpId="0" animBg="1"/>
      <p:bldP spid="19468" grpId="0" animBg="1"/>
      <p:bldP spid="19469" grpId="0" animBg="1"/>
      <p:bldP spid="19470" grpId="0" animBg="1"/>
      <p:bldP spid="19471" grpId="0" animBg="1"/>
      <p:bldP spid="19472" grpId="0" animBg="1"/>
      <p:bldP spid="1947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>
          <a:xfrm>
            <a:off x="754063" y="-71454"/>
            <a:ext cx="7772400" cy="1143000"/>
          </a:xfrm>
        </p:spPr>
        <p:txBody>
          <a:bodyPr/>
          <a:lstStyle/>
          <a:p>
            <a:pPr eaLnBrk="1" hangingPunct="1"/>
            <a:r>
              <a:rPr lang="en-NZ" dirty="0" smtClean="0"/>
              <a:t>Convex Mirrors </a:t>
            </a:r>
          </a:p>
        </p:txBody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23900" y="785794"/>
            <a:ext cx="7772400" cy="4114800"/>
          </a:xfrm>
        </p:spPr>
        <p:txBody>
          <a:bodyPr/>
          <a:lstStyle/>
          <a:p>
            <a:pPr eaLnBrk="1" hangingPunct="1"/>
            <a:r>
              <a:rPr lang="en-NZ" dirty="0" smtClean="0"/>
              <a:t>Convex mirrors have a focal point behind the mirror.</a:t>
            </a:r>
          </a:p>
          <a:p>
            <a:pPr eaLnBrk="1" hangingPunct="1"/>
            <a:r>
              <a:rPr lang="en-NZ" dirty="0" smtClean="0"/>
              <a:t>Convex (or diverging) mirrors spread the light rays apart so that they appear to have come from the focal point</a:t>
            </a: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4670425" y="4313258"/>
            <a:ext cx="1616075" cy="1600200"/>
            <a:chOff x="2421" y="3420"/>
            <a:chExt cx="1023" cy="1344"/>
          </a:xfrm>
        </p:grpSpPr>
        <p:sp>
          <p:nvSpPr>
            <p:cNvPr id="29717" name="AutoShape 5"/>
            <p:cNvSpPr>
              <a:spLocks noChangeArrowheads="1"/>
            </p:cNvSpPr>
            <p:nvPr/>
          </p:nvSpPr>
          <p:spPr bwMode="auto">
            <a:xfrm flipH="1">
              <a:off x="2421" y="3517"/>
              <a:ext cx="992" cy="1142"/>
            </a:xfrm>
            <a:prstGeom prst="flowChartDelay">
              <a:avLst/>
            </a:prstGeom>
            <a:solidFill>
              <a:schemeClr val="bg1"/>
            </a:solidFill>
            <a:ln w="53975" algn="ctr">
              <a:solidFill>
                <a:schemeClr val="tx1"/>
              </a:solidFill>
              <a:miter lim="800000"/>
              <a:headEnd type="none" w="sm" len="sm"/>
              <a:tailEnd type="none" w="lg" len="med"/>
            </a:ln>
          </p:spPr>
          <p:txBody>
            <a:bodyPr wrap="none" anchor="ctr"/>
            <a:lstStyle/>
            <a:p>
              <a:endParaRPr lang="en-NZ"/>
            </a:p>
          </p:txBody>
        </p:sp>
        <p:sp>
          <p:nvSpPr>
            <p:cNvPr id="29718" name="AutoShape 6"/>
            <p:cNvSpPr>
              <a:spLocks noChangeArrowheads="1"/>
            </p:cNvSpPr>
            <p:nvPr/>
          </p:nvSpPr>
          <p:spPr bwMode="auto">
            <a:xfrm flipH="1">
              <a:off x="2483" y="3603"/>
              <a:ext cx="854" cy="992"/>
            </a:xfrm>
            <a:prstGeom prst="flowChartDelay">
              <a:avLst/>
            </a:prstGeom>
            <a:noFill/>
            <a:ln w="12700" algn="ctr">
              <a:solidFill>
                <a:schemeClr val="tx1"/>
              </a:solidFill>
              <a:prstDash val="dash"/>
              <a:miter lim="800000"/>
              <a:headEnd type="none" w="sm" len="sm"/>
              <a:tailEnd type="none" w="lg" len="med"/>
            </a:ln>
          </p:spPr>
          <p:txBody>
            <a:bodyPr wrap="none" anchor="ctr"/>
            <a:lstStyle/>
            <a:p>
              <a:endParaRPr lang="en-NZ"/>
            </a:p>
          </p:txBody>
        </p:sp>
        <p:sp>
          <p:nvSpPr>
            <p:cNvPr id="29719" name="Rectangle 7"/>
            <p:cNvSpPr>
              <a:spLocks noChangeArrowheads="1"/>
            </p:cNvSpPr>
            <p:nvPr/>
          </p:nvSpPr>
          <p:spPr bwMode="auto">
            <a:xfrm flipH="1">
              <a:off x="2878" y="3420"/>
              <a:ext cx="566" cy="1344"/>
            </a:xfrm>
            <a:prstGeom prst="rect">
              <a:avLst/>
            </a:prstGeom>
            <a:solidFill>
              <a:schemeClr val="bg1"/>
            </a:solidFill>
            <a:ln w="53975" algn="ctr">
              <a:noFill/>
              <a:miter lim="800000"/>
              <a:headEnd type="none" w="sm" len="sm"/>
              <a:tailEnd type="none" w="lg" len="med"/>
            </a:ln>
          </p:spPr>
          <p:txBody>
            <a:bodyPr wrap="none" anchor="ctr"/>
            <a:lstStyle/>
            <a:p>
              <a:endParaRPr lang="en-NZ"/>
            </a:p>
          </p:txBody>
        </p:sp>
      </p:grpSp>
      <p:sp>
        <p:nvSpPr>
          <p:cNvPr id="29702" name="Line 8"/>
          <p:cNvSpPr>
            <a:spLocks noChangeShapeType="1"/>
          </p:cNvSpPr>
          <p:nvPr/>
        </p:nvSpPr>
        <p:spPr bwMode="auto">
          <a:xfrm>
            <a:off x="2074863" y="5105420"/>
            <a:ext cx="4884737" cy="12700"/>
          </a:xfrm>
          <a:prstGeom prst="line">
            <a:avLst/>
          </a:prstGeom>
          <a:noFill/>
          <a:ln w="12700">
            <a:solidFill>
              <a:schemeClr val="tx1"/>
            </a:solidFill>
            <a:prstDash val="dash"/>
            <a:round/>
            <a:headEnd type="none" w="sm" len="sm"/>
            <a:tailEnd type="none" w="lg" len="med"/>
          </a:ln>
        </p:spPr>
        <p:txBody>
          <a:bodyPr/>
          <a:lstStyle/>
          <a:p>
            <a:endParaRPr lang="en-NZ"/>
          </a:p>
        </p:txBody>
      </p:sp>
      <p:sp>
        <p:nvSpPr>
          <p:cNvPr id="20490" name="Line 9"/>
          <p:cNvSpPr>
            <a:spLocks noChangeShapeType="1"/>
          </p:cNvSpPr>
          <p:nvPr/>
        </p:nvSpPr>
        <p:spPr bwMode="auto">
          <a:xfrm>
            <a:off x="2309813" y="4826020"/>
            <a:ext cx="2409825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lg" len="med"/>
          </a:ln>
        </p:spPr>
        <p:txBody>
          <a:bodyPr/>
          <a:lstStyle/>
          <a:p>
            <a:endParaRPr lang="en-NZ"/>
          </a:p>
        </p:txBody>
      </p:sp>
      <p:sp>
        <p:nvSpPr>
          <p:cNvPr id="20491" name="Line 10"/>
          <p:cNvSpPr>
            <a:spLocks noChangeShapeType="1"/>
          </p:cNvSpPr>
          <p:nvPr/>
        </p:nvSpPr>
        <p:spPr bwMode="auto">
          <a:xfrm>
            <a:off x="2292350" y="4533920"/>
            <a:ext cx="2697163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lg" len="med"/>
          </a:ln>
        </p:spPr>
        <p:txBody>
          <a:bodyPr/>
          <a:lstStyle/>
          <a:p>
            <a:endParaRPr lang="en-NZ"/>
          </a:p>
        </p:txBody>
      </p:sp>
      <p:sp>
        <p:nvSpPr>
          <p:cNvPr id="20492" name="Line 11"/>
          <p:cNvSpPr>
            <a:spLocks noChangeShapeType="1"/>
          </p:cNvSpPr>
          <p:nvPr/>
        </p:nvSpPr>
        <p:spPr bwMode="auto">
          <a:xfrm>
            <a:off x="2360613" y="5359420"/>
            <a:ext cx="2325687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lg" len="med"/>
          </a:ln>
        </p:spPr>
        <p:txBody>
          <a:bodyPr/>
          <a:lstStyle/>
          <a:p>
            <a:endParaRPr lang="en-NZ"/>
          </a:p>
        </p:txBody>
      </p:sp>
      <p:sp>
        <p:nvSpPr>
          <p:cNvPr id="20493" name="Line 12"/>
          <p:cNvSpPr>
            <a:spLocks noChangeShapeType="1"/>
          </p:cNvSpPr>
          <p:nvPr/>
        </p:nvSpPr>
        <p:spPr bwMode="auto">
          <a:xfrm>
            <a:off x="2327275" y="5664220"/>
            <a:ext cx="2644775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lg" len="med"/>
          </a:ln>
        </p:spPr>
        <p:txBody>
          <a:bodyPr/>
          <a:lstStyle/>
          <a:p>
            <a:endParaRPr lang="en-NZ"/>
          </a:p>
        </p:txBody>
      </p:sp>
      <p:sp>
        <p:nvSpPr>
          <p:cNvPr id="29707" name="Line 13"/>
          <p:cNvSpPr>
            <a:spLocks noChangeShapeType="1"/>
          </p:cNvSpPr>
          <p:nvPr/>
        </p:nvSpPr>
        <p:spPr bwMode="auto">
          <a:xfrm>
            <a:off x="6151563" y="4991120"/>
            <a:ext cx="17462" cy="2159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lg" len="med"/>
          </a:ln>
        </p:spPr>
        <p:txBody>
          <a:bodyPr/>
          <a:lstStyle/>
          <a:p>
            <a:endParaRPr lang="en-NZ"/>
          </a:p>
        </p:txBody>
      </p:sp>
      <p:sp>
        <p:nvSpPr>
          <p:cNvPr id="20495" name="Line 14"/>
          <p:cNvSpPr>
            <a:spLocks noChangeShapeType="1"/>
          </p:cNvSpPr>
          <p:nvPr/>
        </p:nvSpPr>
        <p:spPr bwMode="auto">
          <a:xfrm>
            <a:off x="4972050" y="4533920"/>
            <a:ext cx="1179513" cy="571500"/>
          </a:xfrm>
          <a:prstGeom prst="line">
            <a:avLst/>
          </a:prstGeom>
          <a:noFill/>
          <a:ln w="12700">
            <a:solidFill>
              <a:schemeClr val="tx1"/>
            </a:solidFill>
            <a:prstDash val="dash"/>
            <a:round/>
            <a:headEnd type="none" w="sm" len="sm"/>
            <a:tailEnd type="none" w="lg" len="med"/>
          </a:ln>
        </p:spPr>
        <p:txBody>
          <a:bodyPr/>
          <a:lstStyle/>
          <a:p>
            <a:endParaRPr lang="en-NZ"/>
          </a:p>
        </p:txBody>
      </p:sp>
      <p:sp>
        <p:nvSpPr>
          <p:cNvPr id="20496" name="Line 15"/>
          <p:cNvSpPr>
            <a:spLocks noChangeShapeType="1"/>
          </p:cNvSpPr>
          <p:nvPr/>
        </p:nvSpPr>
        <p:spPr bwMode="auto">
          <a:xfrm>
            <a:off x="4719638" y="4826020"/>
            <a:ext cx="1431925" cy="279400"/>
          </a:xfrm>
          <a:prstGeom prst="line">
            <a:avLst/>
          </a:prstGeom>
          <a:noFill/>
          <a:ln w="12700">
            <a:solidFill>
              <a:schemeClr val="tx1"/>
            </a:solidFill>
            <a:prstDash val="dash"/>
            <a:round/>
            <a:headEnd type="none" w="sm" len="sm"/>
            <a:tailEnd type="none" w="lg" len="med"/>
          </a:ln>
        </p:spPr>
        <p:txBody>
          <a:bodyPr/>
          <a:lstStyle/>
          <a:p>
            <a:endParaRPr lang="en-NZ"/>
          </a:p>
        </p:txBody>
      </p:sp>
      <p:sp>
        <p:nvSpPr>
          <p:cNvPr id="20497" name="Line 16"/>
          <p:cNvSpPr>
            <a:spLocks noChangeShapeType="1"/>
          </p:cNvSpPr>
          <p:nvPr/>
        </p:nvSpPr>
        <p:spPr bwMode="auto">
          <a:xfrm flipV="1">
            <a:off x="4719638" y="5105420"/>
            <a:ext cx="1431925" cy="254000"/>
          </a:xfrm>
          <a:prstGeom prst="line">
            <a:avLst/>
          </a:prstGeom>
          <a:noFill/>
          <a:ln w="12700">
            <a:solidFill>
              <a:schemeClr val="tx1"/>
            </a:solidFill>
            <a:prstDash val="dash"/>
            <a:round/>
            <a:headEnd type="none" w="sm" len="sm"/>
            <a:tailEnd type="none" w="lg" len="med"/>
          </a:ln>
        </p:spPr>
        <p:txBody>
          <a:bodyPr/>
          <a:lstStyle/>
          <a:p>
            <a:endParaRPr lang="en-NZ"/>
          </a:p>
        </p:txBody>
      </p:sp>
      <p:sp>
        <p:nvSpPr>
          <p:cNvPr id="20498" name="Line 17"/>
          <p:cNvSpPr>
            <a:spLocks noChangeShapeType="1"/>
          </p:cNvSpPr>
          <p:nvPr/>
        </p:nvSpPr>
        <p:spPr bwMode="auto">
          <a:xfrm flipV="1">
            <a:off x="5006975" y="5105420"/>
            <a:ext cx="1144588" cy="558800"/>
          </a:xfrm>
          <a:prstGeom prst="line">
            <a:avLst/>
          </a:prstGeom>
          <a:noFill/>
          <a:ln w="12700">
            <a:solidFill>
              <a:schemeClr val="tx1"/>
            </a:solidFill>
            <a:prstDash val="dash"/>
            <a:round/>
            <a:headEnd type="none" w="sm" len="sm"/>
            <a:tailEnd type="none" w="lg" len="med"/>
          </a:ln>
        </p:spPr>
        <p:txBody>
          <a:bodyPr/>
          <a:lstStyle/>
          <a:p>
            <a:endParaRPr lang="en-NZ"/>
          </a:p>
        </p:txBody>
      </p:sp>
      <p:sp>
        <p:nvSpPr>
          <p:cNvPr id="20499" name="Line 19"/>
          <p:cNvSpPr>
            <a:spLocks noChangeShapeType="1"/>
          </p:cNvSpPr>
          <p:nvPr/>
        </p:nvSpPr>
        <p:spPr bwMode="auto">
          <a:xfrm flipH="1" flipV="1">
            <a:off x="3405188" y="3759220"/>
            <a:ext cx="1601787" cy="7874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triangle" w="lg" len="med"/>
          </a:ln>
        </p:spPr>
        <p:txBody>
          <a:bodyPr/>
          <a:lstStyle/>
          <a:p>
            <a:endParaRPr lang="en-NZ"/>
          </a:p>
        </p:txBody>
      </p:sp>
      <p:sp>
        <p:nvSpPr>
          <p:cNvPr id="20500" name="Line 20"/>
          <p:cNvSpPr>
            <a:spLocks noChangeShapeType="1"/>
          </p:cNvSpPr>
          <p:nvPr/>
        </p:nvSpPr>
        <p:spPr bwMode="auto">
          <a:xfrm flipH="1" flipV="1">
            <a:off x="2613025" y="4368820"/>
            <a:ext cx="2139950" cy="4445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triangle" w="lg" len="med"/>
          </a:ln>
        </p:spPr>
        <p:txBody>
          <a:bodyPr/>
          <a:lstStyle/>
          <a:p>
            <a:endParaRPr lang="en-NZ"/>
          </a:p>
        </p:txBody>
      </p:sp>
      <p:sp>
        <p:nvSpPr>
          <p:cNvPr id="20501" name="Line 21"/>
          <p:cNvSpPr>
            <a:spLocks noChangeShapeType="1"/>
          </p:cNvSpPr>
          <p:nvPr/>
        </p:nvSpPr>
        <p:spPr bwMode="auto">
          <a:xfrm flipH="1">
            <a:off x="2495550" y="5346720"/>
            <a:ext cx="2257425" cy="4191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triangle" w="lg" len="med"/>
          </a:ln>
        </p:spPr>
        <p:txBody>
          <a:bodyPr/>
          <a:lstStyle/>
          <a:p>
            <a:endParaRPr lang="en-NZ"/>
          </a:p>
        </p:txBody>
      </p:sp>
      <p:sp>
        <p:nvSpPr>
          <p:cNvPr id="20502" name="Line 22"/>
          <p:cNvSpPr>
            <a:spLocks noChangeShapeType="1"/>
          </p:cNvSpPr>
          <p:nvPr/>
        </p:nvSpPr>
        <p:spPr bwMode="auto">
          <a:xfrm flipH="1">
            <a:off x="3641725" y="5626120"/>
            <a:ext cx="1398588" cy="6604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triangle" w="lg" len="med"/>
          </a:ln>
        </p:spPr>
        <p:txBody>
          <a:bodyPr/>
          <a:lstStyle/>
          <a:p>
            <a:endParaRPr lang="en-NZ"/>
          </a:p>
        </p:txBody>
      </p:sp>
      <p:sp>
        <p:nvSpPr>
          <p:cNvPr id="29716" name="Text Box 22"/>
          <p:cNvSpPr txBox="1">
            <a:spLocks noChangeArrowheads="1"/>
          </p:cNvSpPr>
          <p:nvPr/>
        </p:nvSpPr>
        <p:spPr bwMode="auto">
          <a:xfrm>
            <a:off x="5919788" y="4648220"/>
            <a:ext cx="836612" cy="457200"/>
          </a:xfrm>
          <a:prstGeom prst="rect">
            <a:avLst/>
          </a:prstGeom>
          <a:noFill/>
          <a:ln w="12700" algn="ctr">
            <a:noFill/>
            <a:miter lim="800000"/>
            <a:headEnd type="none" w="sm" len="sm"/>
            <a:tailEnd type="none" w="lg" len="med"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NZ" sz="2400">
                <a:latin typeface="Times New Roman" pitchFamily="18" charset="0"/>
              </a:rPr>
              <a:t>F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0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04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0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0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05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20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20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205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204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20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3" dur="500"/>
                                        <p:tgtEl>
                                          <p:spTgt spid="205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6" dur="500"/>
                                        <p:tgtEl>
                                          <p:spTgt spid="204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1" dur="500"/>
                                        <p:tgtEl>
                                          <p:spTgt spid="2048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90" grpId="0" animBg="1"/>
      <p:bldP spid="20491" grpId="0" animBg="1"/>
      <p:bldP spid="20492" grpId="0" animBg="1"/>
      <p:bldP spid="20493" grpId="0" animBg="1"/>
      <p:bldP spid="20495" grpId="0" animBg="1"/>
      <p:bldP spid="20496" grpId="0" animBg="1"/>
      <p:bldP spid="20497" grpId="0" animBg="1"/>
      <p:bldP spid="20498" grpId="0" animBg="1"/>
      <p:bldP spid="20499" grpId="0" animBg="1"/>
      <p:bldP spid="20500" grpId="0" animBg="1"/>
      <p:bldP spid="20501" grpId="0" animBg="1"/>
      <p:bldP spid="20502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357158" y="1000108"/>
          <a:ext cx="8286808" cy="47149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71702"/>
                <a:gridCol w="2071702"/>
                <a:gridCol w="2071702"/>
                <a:gridCol w="2071702"/>
              </a:tblGrid>
              <a:tr h="1178727">
                <a:tc>
                  <a:txBody>
                    <a:bodyPr/>
                    <a:lstStyle/>
                    <a:p>
                      <a:pPr algn="ctr"/>
                      <a:endParaRPr lang="en-NZ" sz="28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NZ" sz="2800" dirty="0" smtClean="0"/>
                        <a:t>Plane (flat)</a:t>
                      </a:r>
                      <a:endParaRPr lang="en-NZ" sz="28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NZ" sz="2800" dirty="0" smtClean="0"/>
                        <a:t>Concave (converging)</a:t>
                      </a:r>
                      <a:endParaRPr lang="en-NZ" sz="28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NZ" sz="2800" dirty="0" smtClean="0"/>
                        <a:t>Convex</a:t>
                      </a:r>
                      <a:r>
                        <a:rPr lang="en-NZ" sz="2800" baseline="0" dirty="0" smtClean="0"/>
                        <a:t> (diverging)</a:t>
                      </a:r>
                      <a:endParaRPr lang="en-NZ" sz="28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78727">
                <a:tc>
                  <a:txBody>
                    <a:bodyPr/>
                    <a:lstStyle/>
                    <a:p>
                      <a:pPr algn="ctr"/>
                      <a:r>
                        <a:rPr lang="en-NZ" sz="2800" dirty="0" smtClean="0"/>
                        <a:t>Enlarged</a:t>
                      </a:r>
                      <a:r>
                        <a:rPr lang="en-NZ" sz="2800" baseline="0" dirty="0" smtClean="0"/>
                        <a:t> or diminished</a:t>
                      </a:r>
                      <a:endParaRPr lang="en-NZ" sz="28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NZ" sz="28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NZ" sz="28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NZ" sz="280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78727">
                <a:tc>
                  <a:txBody>
                    <a:bodyPr/>
                    <a:lstStyle/>
                    <a:p>
                      <a:pPr algn="ctr"/>
                      <a:r>
                        <a:rPr lang="en-NZ" sz="2800" dirty="0" smtClean="0"/>
                        <a:t>Inverted</a:t>
                      </a:r>
                      <a:r>
                        <a:rPr lang="en-NZ" sz="2800" baseline="0" dirty="0" smtClean="0"/>
                        <a:t> or upright</a:t>
                      </a:r>
                      <a:endParaRPr lang="en-NZ" sz="28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NZ" sz="280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NZ" sz="28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NZ" sz="28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78727">
                <a:tc>
                  <a:txBody>
                    <a:bodyPr/>
                    <a:lstStyle/>
                    <a:p>
                      <a:pPr algn="ctr"/>
                      <a:r>
                        <a:rPr lang="en-NZ" sz="2800" dirty="0" smtClean="0"/>
                        <a:t>Real or virtual</a:t>
                      </a:r>
                      <a:endParaRPr lang="en-NZ" sz="28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NZ" sz="280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NZ" sz="280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NZ" sz="28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500034" y="625128"/>
            <a:ext cx="807249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sz="4400" b="1" dirty="0" smtClean="0"/>
              <a:t>How do we “see” things?</a:t>
            </a:r>
          </a:p>
          <a:p>
            <a:endParaRPr lang="en-NZ" sz="4400" b="1" dirty="0"/>
          </a:p>
        </p:txBody>
      </p:sp>
      <p:pic>
        <p:nvPicPr>
          <p:cNvPr id="8" name="Picture 26" descr="8K_eye_RC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86512" y="2357430"/>
            <a:ext cx="2143139" cy="2143140"/>
          </a:xfrm>
          <a:prstGeom prst="rect">
            <a:avLst/>
          </a:prstGeom>
          <a:noFill/>
        </p:spPr>
      </p:pic>
      <p:pic>
        <p:nvPicPr>
          <p:cNvPr id="9" name="Picture 28" descr="8K_gfx_bulb[1]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10" y="2000240"/>
            <a:ext cx="2570168" cy="3427686"/>
          </a:xfrm>
          <a:prstGeom prst="rect">
            <a:avLst/>
          </a:prstGeom>
          <a:noFill/>
        </p:spPr>
      </p:pic>
      <p:sp>
        <p:nvSpPr>
          <p:cNvPr id="10" name="Rectangle 18" descr="Light horizontal"/>
          <p:cNvSpPr>
            <a:spLocks noChangeArrowheads="1"/>
          </p:cNvSpPr>
          <p:nvPr/>
        </p:nvSpPr>
        <p:spPr bwMode="auto">
          <a:xfrm>
            <a:off x="4643438" y="5643578"/>
            <a:ext cx="1219200" cy="381000"/>
          </a:xfrm>
          <a:prstGeom prst="rect">
            <a:avLst/>
          </a:prstGeom>
          <a:pattFill prst="ltHorz">
            <a:fgClr>
              <a:srgbClr val="000000"/>
            </a:fgClr>
            <a:bgClr>
              <a:srgbClr val="FFFFFF"/>
            </a:bgClr>
          </a:pattFill>
          <a:ln w="25400">
            <a:miter lim="800000"/>
            <a:headEnd/>
            <a:tailEnd/>
          </a:ln>
          <a:effectLst/>
          <a:scene3d>
            <a:camera prst="legacyObliqueTopLeft">
              <a:rot lat="21299999" lon="0" rev="0"/>
            </a:camera>
            <a:lightRig rig="legacyFlat3" dir="t"/>
          </a:scene3d>
          <a:sp3d extrusionH="1801800" prstMaterial="legacyMatte">
            <a:bevelT w="13500" h="13500" prst="angle"/>
            <a:bevelB w="13500" h="13500" prst="angle"/>
            <a:extrusionClr>
              <a:srgbClr val="FF0000"/>
            </a:extrusionClr>
          </a:sp3d>
        </p:spPr>
        <p:txBody>
          <a:bodyPr wrap="none" anchor="ctr">
            <a:flatTx/>
          </a:bodyPr>
          <a:lstStyle/>
          <a:p>
            <a:endParaRPr lang="en-NZ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357158" y="1000108"/>
          <a:ext cx="8286808" cy="47149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71702"/>
                <a:gridCol w="2071702"/>
                <a:gridCol w="2071702"/>
                <a:gridCol w="2071702"/>
              </a:tblGrid>
              <a:tr h="1178727">
                <a:tc>
                  <a:txBody>
                    <a:bodyPr/>
                    <a:lstStyle/>
                    <a:p>
                      <a:pPr algn="ctr"/>
                      <a:endParaRPr lang="en-NZ" sz="28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NZ" sz="2800" dirty="0" smtClean="0"/>
                        <a:t>Plane (flat)</a:t>
                      </a:r>
                      <a:endParaRPr lang="en-NZ" sz="28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NZ" sz="2800" dirty="0" smtClean="0"/>
                        <a:t>Concave (converging)</a:t>
                      </a:r>
                      <a:endParaRPr lang="en-NZ" sz="28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NZ" sz="2800" dirty="0" smtClean="0"/>
                        <a:t>Convex</a:t>
                      </a:r>
                      <a:r>
                        <a:rPr lang="en-NZ" sz="2800" baseline="0" dirty="0" smtClean="0"/>
                        <a:t> (diverging)</a:t>
                      </a:r>
                      <a:endParaRPr lang="en-NZ" sz="28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78727">
                <a:tc>
                  <a:txBody>
                    <a:bodyPr/>
                    <a:lstStyle/>
                    <a:p>
                      <a:pPr algn="ctr"/>
                      <a:r>
                        <a:rPr lang="en-NZ" sz="2800" dirty="0" smtClean="0"/>
                        <a:t>Enlarged</a:t>
                      </a:r>
                      <a:r>
                        <a:rPr lang="en-NZ" sz="2800" baseline="0" dirty="0" smtClean="0"/>
                        <a:t> or diminished</a:t>
                      </a:r>
                      <a:endParaRPr lang="en-NZ" sz="28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NZ" sz="2800" dirty="0" smtClean="0"/>
                        <a:t>Neither</a:t>
                      </a:r>
                      <a:endParaRPr lang="en-NZ" sz="28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NZ" sz="2800" dirty="0" smtClean="0"/>
                        <a:t>Both</a:t>
                      </a:r>
                      <a:endParaRPr lang="en-NZ" sz="28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NZ" sz="2800" dirty="0" smtClean="0"/>
                        <a:t>Diminished</a:t>
                      </a:r>
                      <a:endParaRPr lang="en-NZ" sz="28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78727">
                <a:tc>
                  <a:txBody>
                    <a:bodyPr/>
                    <a:lstStyle/>
                    <a:p>
                      <a:pPr algn="ctr"/>
                      <a:r>
                        <a:rPr lang="en-NZ" sz="2800" dirty="0" smtClean="0"/>
                        <a:t>Inverted</a:t>
                      </a:r>
                      <a:r>
                        <a:rPr lang="en-NZ" sz="2800" baseline="0" dirty="0" smtClean="0"/>
                        <a:t> or upright</a:t>
                      </a:r>
                      <a:endParaRPr lang="en-NZ" sz="28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NZ" sz="2800" dirty="0" smtClean="0"/>
                        <a:t>Upright</a:t>
                      </a:r>
                      <a:endParaRPr lang="en-NZ" sz="28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NZ" sz="2800" dirty="0" smtClean="0"/>
                        <a:t>Both</a:t>
                      </a:r>
                      <a:endParaRPr lang="en-NZ" sz="28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NZ" sz="2800" dirty="0" smtClean="0"/>
                        <a:t>Upright</a:t>
                      </a:r>
                      <a:endParaRPr lang="en-NZ" sz="28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78727">
                <a:tc>
                  <a:txBody>
                    <a:bodyPr/>
                    <a:lstStyle/>
                    <a:p>
                      <a:pPr algn="ctr"/>
                      <a:r>
                        <a:rPr lang="en-NZ" sz="2800" dirty="0" smtClean="0"/>
                        <a:t>Real or virtual</a:t>
                      </a:r>
                      <a:endParaRPr lang="en-NZ" sz="28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NZ" sz="2800" dirty="0" smtClean="0"/>
                        <a:t>Virtual</a:t>
                      </a:r>
                      <a:endParaRPr lang="en-NZ" sz="28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NZ" sz="2800" dirty="0" smtClean="0"/>
                        <a:t>Both</a:t>
                      </a:r>
                      <a:endParaRPr lang="en-NZ" sz="28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NZ" sz="2800" dirty="0" smtClean="0"/>
                        <a:t>Virtual</a:t>
                      </a:r>
                      <a:endParaRPr lang="en-NZ" sz="28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28596" y="243087"/>
            <a:ext cx="8358246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sz="4400" b="1" u="sng" dirty="0" smtClean="0"/>
              <a:t>Convex (diverging) mirrors</a:t>
            </a:r>
          </a:p>
          <a:p>
            <a:pPr>
              <a:spcAft>
                <a:spcPts val="1200"/>
              </a:spcAft>
            </a:pPr>
            <a:r>
              <a:rPr lang="en-NZ" sz="3200" dirty="0" smtClean="0"/>
              <a:t>A convex mirror always produces </a:t>
            </a:r>
            <a:r>
              <a:rPr lang="en-NZ" sz="3200" u="sng" dirty="0" smtClean="0"/>
              <a:t>virtual</a:t>
            </a:r>
            <a:r>
              <a:rPr lang="en-NZ" sz="3200" dirty="0" smtClean="0"/>
              <a:t> images which are always </a:t>
            </a:r>
            <a:r>
              <a:rPr lang="en-NZ" sz="3200" u="sng" dirty="0" smtClean="0"/>
              <a:t>upright</a:t>
            </a:r>
            <a:r>
              <a:rPr lang="en-NZ" sz="3200" dirty="0" smtClean="0"/>
              <a:t> and </a:t>
            </a:r>
            <a:r>
              <a:rPr lang="en-NZ" sz="3200" u="sng" dirty="0" smtClean="0"/>
              <a:t>smaller</a:t>
            </a:r>
            <a:r>
              <a:rPr lang="en-NZ" sz="3200" dirty="0" smtClean="0"/>
              <a:t> than the object. The image is formed behind the mirror, between the principal focus and the mirror.</a:t>
            </a:r>
          </a:p>
          <a:p>
            <a:r>
              <a:rPr lang="en-NZ" sz="4400" b="1" u="sng" dirty="0" smtClean="0"/>
              <a:t>Concave (converging) mirrors</a:t>
            </a:r>
          </a:p>
          <a:p>
            <a:pPr>
              <a:spcAft>
                <a:spcPts val="1200"/>
              </a:spcAft>
            </a:pPr>
            <a:r>
              <a:rPr lang="en-NZ" sz="3200" dirty="0" smtClean="0"/>
              <a:t>The image will be </a:t>
            </a:r>
            <a:r>
              <a:rPr lang="en-NZ" sz="3200" u="sng" dirty="0" smtClean="0"/>
              <a:t>real</a:t>
            </a:r>
            <a:r>
              <a:rPr lang="en-NZ" sz="3200" dirty="0" smtClean="0"/>
              <a:t>, </a:t>
            </a:r>
            <a:r>
              <a:rPr lang="en-NZ" sz="3200" u="sng" dirty="0" smtClean="0"/>
              <a:t>inverted</a:t>
            </a:r>
            <a:r>
              <a:rPr lang="en-NZ" sz="3200" dirty="0" smtClean="0"/>
              <a:t> </a:t>
            </a:r>
            <a:r>
              <a:rPr lang="en-NZ" sz="3200" b="1" dirty="0" smtClean="0"/>
              <a:t>if the object is located behind the principal focus</a:t>
            </a:r>
            <a:r>
              <a:rPr lang="en-NZ" sz="3200" dirty="0" smtClean="0"/>
              <a:t>.</a:t>
            </a:r>
          </a:p>
          <a:p>
            <a:pPr>
              <a:spcAft>
                <a:spcPts val="1200"/>
              </a:spcAft>
            </a:pPr>
            <a:r>
              <a:rPr lang="en-NZ" sz="3200" dirty="0" smtClean="0"/>
              <a:t>The image will be </a:t>
            </a:r>
            <a:r>
              <a:rPr lang="en-NZ" sz="3200" u="sng" dirty="0" smtClean="0"/>
              <a:t>virtual</a:t>
            </a:r>
            <a:r>
              <a:rPr lang="en-NZ" sz="3200" dirty="0" smtClean="0"/>
              <a:t>, </a:t>
            </a:r>
            <a:r>
              <a:rPr lang="en-NZ" sz="3200" u="sng" dirty="0" smtClean="0"/>
              <a:t>upright</a:t>
            </a:r>
            <a:r>
              <a:rPr lang="en-NZ" sz="3200" dirty="0" smtClean="0"/>
              <a:t> and </a:t>
            </a:r>
            <a:r>
              <a:rPr lang="en-NZ" sz="3200" u="sng" dirty="0" smtClean="0"/>
              <a:t>enlarged</a:t>
            </a:r>
            <a:r>
              <a:rPr lang="en-NZ" sz="3200" dirty="0" smtClean="0"/>
              <a:t> </a:t>
            </a:r>
            <a:r>
              <a:rPr lang="en-NZ" sz="3200" b="1" dirty="0" smtClean="0"/>
              <a:t>if</a:t>
            </a:r>
            <a:r>
              <a:rPr lang="en-NZ" sz="3200" dirty="0" smtClean="0"/>
              <a:t> </a:t>
            </a:r>
            <a:r>
              <a:rPr lang="en-NZ" sz="3200" b="1" dirty="0" smtClean="0"/>
              <a:t>the object is located between the mirror and the principal focus</a:t>
            </a:r>
            <a:r>
              <a:rPr lang="en-NZ" sz="3200" dirty="0" smtClean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7158" y="3643314"/>
            <a:ext cx="8643998" cy="2786082"/>
          </a:xfrm>
        </p:spPr>
        <p:txBody>
          <a:bodyPr>
            <a:normAutofit/>
          </a:bodyPr>
          <a:lstStyle/>
          <a:p>
            <a:pPr eaLnBrk="1" hangingPunct="1">
              <a:spcAft>
                <a:spcPts val="600"/>
              </a:spcAft>
              <a:buNone/>
            </a:pPr>
            <a:r>
              <a:rPr lang="en-NZ" b="1" dirty="0" smtClean="0"/>
              <a:t>P = pole ,	       	 		pa = principal axis</a:t>
            </a:r>
          </a:p>
          <a:p>
            <a:pPr eaLnBrk="1" hangingPunct="1">
              <a:spcAft>
                <a:spcPts val="600"/>
              </a:spcAft>
              <a:buNone/>
            </a:pPr>
            <a:r>
              <a:rPr lang="en-NZ" b="1" dirty="0" smtClean="0"/>
              <a:t>C = centre of curvature	r = radius of curvature</a:t>
            </a:r>
          </a:p>
          <a:p>
            <a:pPr eaLnBrk="1" hangingPunct="1">
              <a:spcAft>
                <a:spcPts val="600"/>
              </a:spcAft>
              <a:buNone/>
            </a:pPr>
            <a:r>
              <a:rPr lang="en-NZ" b="1" dirty="0" smtClean="0"/>
              <a:t>F = Focal point or focus	f = focal length</a:t>
            </a:r>
          </a:p>
          <a:p>
            <a:pPr eaLnBrk="1" hangingPunct="1">
              <a:spcAft>
                <a:spcPts val="600"/>
              </a:spcAft>
              <a:buNone/>
            </a:pPr>
            <a:r>
              <a:rPr lang="en-NZ" b="1" dirty="0" smtClean="0"/>
              <a:t>f = r / 2</a:t>
            </a:r>
          </a:p>
        </p:txBody>
      </p:sp>
      <p:grpSp>
        <p:nvGrpSpPr>
          <p:cNvPr id="2" name="Group 29"/>
          <p:cNvGrpSpPr>
            <a:grpSpLocks/>
          </p:cNvGrpSpPr>
          <p:nvPr/>
        </p:nvGrpSpPr>
        <p:grpSpPr bwMode="auto">
          <a:xfrm>
            <a:off x="731838" y="357166"/>
            <a:ext cx="7699375" cy="2995612"/>
            <a:chOff x="383" y="2154"/>
            <a:chExt cx="3637" cy="2517"/>
          </a:xfrm>
        </p:grpSpPr>
        <p:sp>
          <p:nvSpPr>
            <p:cNvPr id="22533" name="Rectangle 5"/>
            <p:cNvSpPr>
              <a:spLocks noChangeArrowheads="1"/>
            </p:cNvSpPr>
            <p:nvPr/>
          </p:nvSpPr>
          <p:spPr bwMode="auto">
            <a:xfrm>
              <a:off x="383" y="2154"/>
              <a:ext cx="3637" cy="2517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 type="none" w="sm" len="sm"/>
              <a:tailEnd type="none" w="lg" len="med"/>
            </a:ln>
          </p:spPr>
          <p:txBody>
            <a:bodyPr wrap="none" anchor="ctr"/>
            <a:lstStyle/>
            <a:p>
              <a:endParaRPr lang="en-NZ"/>
            </a:p>
          </p:txBody>
        </p:sp>
        <p:sp>
          <p:nvSpPr>
            <p:cNvPr id="22534" name="AutoShape 7"/>
            <p:cNvSpPr>
              <a:spLocks noChangeArrowheads="1"/>
            </p:cNvSpPr>
            <p:nvPr/>
          </p:nvSpPr>
          <p:spPr bwMode="auto">
            <a:xfrm>
              <a:off x="2593" y="2285"/>
              <a:ext cx="982" cy="2248"/>
            </a:xfrm>
            <a:prstGeom prst="flowChartDelay">
              <a:avLst/>
            </a:prstGeom>
            <a:noFill/>
            <a:ln w="12700" algn="ctr">
              <a:solidFill>
                <a:schemeClr val="tx1"/>
              </a:solidFill>
              <a:prstDash val="dash"/>
              <a:miter lim="800000"/>
              <a:headEnd type="none" w="sm" len="sm"/>
              <a:tailEnd type="none" w="lg" len="med"/>
            </a:ln>
          </p:spPr>
          <p:txBody>
            <a:bodyPr wrap="none" anchor="ctr"/>
            <a:lstStyle/>
            <a:p>
              <a:endParaRPr lang="en-NZ"/>
            </a:p>
          </p:txBody>
        </p:sp>
        <p:sp>
          <p:nvSpPr>
            <p:cNvPr id="22535" name="AutoShape 8"/>
            <p:cNvSpPr>
              <a:spLocks noChangeArrowheads="1"/>
            </p:cNvSpPr>
            <p:nvPr/>
          </p:nvSpPr>
          <p:spPr bwMode="auto">
            <a:xfrm>
              <a:off x="2507" y="2399"/>
              <a:ext cx="992" cy="2039"/>
            </a:xfrm>
            <a:prstGeom prst="flowChartDelay">
              <a:avLst/>
            </a:prstGeom>
            <a:solidFill>
              <a:schemeClr val="bg1"/>
            </a:solidFill>
            <a:ln w="53975" algn="ctr">
              <a:solidFill>
                <a:schemeClr val="tx1"/>
              </a:solidFill>
              <a:miter lim="800000"/>
              <a:headEnd type="none" w="sm" len="sm"/>
              <a:tailEnd type="none" w="lg" len="med"/>
            </a:ln>
          </p:spPr>
          <p:txBody>
            <a:bodyPr wrap="none" anchor="ctr"/>
            <a:lstStyle/>
            <a:p>
              <a:endParaRPr lang="en-NZ"/>
            </a:p>
          </p:txBody>
        </p:sp>
        <p:sp>
          <p:nvSpPr>
            <p:cNvPr id="22536" name="Rectangle 9"/>
            <p:cNvSpPr>
              <a:spLocks noChangeArrowheads="1"/>
            </p:cNvSpPr>
            <p:nvPr/>
          </p:nvSpPr>
          <p:spPr bwMode="auto">
            <a:xfrm>
              <a:off x="2367" y="2218"/>
              <a:ext cx="736" cy="2400"/>
            </a:xfrm>
            <a:prstGeom prst="rect">
              <a:avLst/>
            </a:prstGeom>
            <a:solidFill>
              <a:schemeClr val="bg1"/>
            </a:solidFill>
            <a:ln w="53975" algn="ctr">
              <a:noFill/>
              <a:miter lim="800000"/>
              <a:headEnd type="none" w="sm" len="sm"/>
              <a:tailEnd type="none" w="lg" len="med"/>
            </a:ln>
          </p:spPr>
          <p:txBody>
            <a:bodyPr wrap="none" anchor="ctr"/>
            <a:lstStyle/>
            <a:p>
              <a:endParaRPr lang="en-NZ"/>
            </a:p>
          </p:txBody>
        </p:sp>
        <p:sp>
          <p:nvSpPr>
            <p:cNvPr id="22537" name="Line 10"/>
            <p:cNvSpPr>
              <a:spLocks noChangeShapeType="1"/>
            </p:cNvSpPr>
            <p:nvPr/>
          </p:nvSpPr>
          <p:spPr bwMode="auto">
            <a:xfrm flipH="1">
              <a:off x="458" y="3371"/>
              <a:ext cx="300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  <a:headEnd type="none" w="sm" len="sm"/>
              <a:tailEnd type="none" w="lg" len="med"/>
            </a:ln>
          </p:spPr>
          <p:txBody>
            <a:bodyPr/>
            <a:lstStyle/>
            <a:p>
              <a:endParaRPr lang="en-NZ"/>
            </a:p>
          </p:txBody>
        </p:sp>
        <p:sp>
          <p:nvSpPr>
            <p:cNvPr id="22538" name="Line 11"/>
            <p:cNvSpPr>
              <a:spLocks noChangeShapeType="1"/>
            </p:cNvSpPr>
            <p:nvPr/>
          </p:nvSpPr>
          <p:spPr bwMode="auto">
            <a:xfrm>
              <a:off x="2358" y="3286"/>
              <a:ext cx="11" cy="18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lg" len="med"/>
            </a:ln>
          </p:spPr>
          <p:txBody>
            <a:bodyPr/>
            <a:lstStyle/>
            <a:p>
              <a:endParaRPr lang="en-NZ"/>
            </a:p>
          </p:txBody>
        </p:sp>
        <p:sp>
          <p:nvSpPr>
            <p:cNvPr id="22539" name="Line 20"/>
            <p:cNvSpPr>
              <a:spLocks noChangeShapeType="1"/>
            </p:cNvSpPr>
            <p:nvPr/>
          </p:nvSpPr>
          <p:spPr bwMode="auto">
            <a:xfrm>
              <a:off x="1385" y="3283"/>
              <a:ext cx="11" cy="18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lg" len="med"/>
            </a:ln>
          </p:spPr>
          <p:txBody>
            <a:bodyPr/>
            <a:lstStyle/>
            <a:p>
              <a:endParaRPr lang="en-NZ"/>
            </a:p>
          </p:txBody>
        </p:sp>
        <p:sp>
          <p:nvSpPr>
            <p:cNvPr id="22540" name="Text Box 21"/>
            <p:cNvSpPr txBox="1">
              <a:spLocks noChangeArrowheads="1"/>
            </p:cNvSpPr>
            <p:nvPr/>
          </p:nvSpPr>
          <p:spPr bwMode="auto">
            <a:xfrm>
              <a:off x="1248" y="3456"/>
              <a:ext cx="277" cy="384"/>
            </a:xfrm>
            <a:prstGeom prst="rect">
              <a:avLst/>
            </a:prstGeom>
            <a:noFill/>
            <a:ln w="12700" algn="ctr">
              <a:noFill/>
              <a:miter lim="800000"/>
              <a:headEnd type="none" w="sm" len="sm"/>
              <a:tailEnd type="none" w="lg" len="med"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NZ" sz="2400">
                  <a:latin typeface="Times New Roman" pitchFamily="18" charset="0"/>
                </a:rPr>
                <a:t>C</a:t>
              </a:r>
            </a:p>
          </p:txBody>
        </p:sp>
        <p:sp>
          <p:nvSpPr>
            <p:cNvPr id="22541" name="Text Box 22"/>
            <p:cNvSpPr txBox="1">
              <a:spLocks noChangeArrowheads="1"/>
            </p:cNvSpPr>
            <p:nvPr/>
          </p:nvSpPr>
          <p:spPr bwMode="auto">
            <a:xfrm>
              <a:off x="2186" y="3415"/>
              <a:ext cx="395" cy="384"/>
            </a:xfrm>
            <a:prstGeom prst="rect">
              <a:avLst/>
            </a:prstGeom>
            <a:noFill/>
            <a:ln w="12700" algn="ctr">
              <a:noFill/>
              <a:miter lim="800000"/>
              <a:headEnd type="none" w="sm" len="sm"/>
              <a:tailEnd type="none" w="lg" len="med"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NZ" sz="2400">
                  <a:latin typeface="Times New Roman" pitchFamily="18" charset="0"/>
                </a:rPr>
                <a:t>F</a:t>
              </a:r>
            </a:p>
          </p:txBody>
        </p:sp>
        <p:sp>
          <p:nvSpPr>
            <p:cNvPr id="22542" name="Text Box 23"/>
            <p:cNvSpPr txBox="1">
              <a:spLocks noChangeArrowheads="1"/>
            </p:cNvSpPr>
            <p:nvPr/>
          </p:nvSpPr>
          <p:spPr bwMode="auto">
            <a:xfrm>
              <a:off x="3211" y="3360"/>
              <a:ext cx="373" cy="384"/>
            </a:xfrm>
            <a:prstGeom prst="rect">
              <a:avLst/>
            </a:prstGeom>
            <a:noFill/>
            <a:ln w="12700" algn="ctr">
              <a:noFill/>
              <a:miter lim="800000"/>
              <a:headEnd type="none" w="sm" len="sm"/>
              <a:tailEnd type="none" w="lg" len="med"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NZ" sz="2400">
                  <a:latin typeface="Times New Roman" pitchFamily="18" charset="0"/>
                </a:rPr>
                <a:t>P</a:t>
              </a:r>
            </a:p>
          </p:txBody>
        </p:sp>
        <p:sp>
          <p:nvSpPr>
            <p:cNvPr id="22543" name="Line 24"/>
            <p:cNvSpPr>
              <a:spLocks noChangeShapeType="1"/>
            </p:cNvSpPr>
            <p:nvPr/>
          </p:nvSpPr>
          <p:spPr bwMode="auto">
            <a:xfrm>
              <a:off x="1387" y="3115"/>
              <a:ext cx="2090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triangle" w="lg" len="med"/>
              <a:tailEnd type="triangle" w="lg" len="med"/>
            </a:ln>
          </p:spPr>
          <p:txBody>
            <a:bodyPr/>
            <a:lstStyle/>
            <a:p>
              <a:endParaRPr lang="en-NZ"/>
            </a:p>
          </p:txBody>
        </p:sp>
        <p:sp>
          <p:nvSpPr>
            <p:cNvPr id="22544" name="Text Box 25"/>
            <p:cNvSpPr txBox="1">
              <a:spLocks noChangeArrowheads="1"/>
            </p:cNvSpPr>
            <p:nvPr/>
          </p:nvSpPr>
          <p:spPr bwMode="auto">
            <a:xfrm>
              <a:off x="1536" y="2796"/>
              <a:ext cx="1749" cy="388"/>
            </a:xfrm>
            <a:prstGeom prst="rect">
              <a:avLst/>
            </a:prstGeom>
            <a:noFill/>
            <a:ln w="12700" algn="ctr">
              <a:noFill/>
              <a:miter lim="800000"/>
              <a:headEnd type="none" w="sm" len="sm"/>
              <a:tailEnd type="none" w="lg" len="med"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NZ" sz="2400" dirty="0" smtClean="0">
                  <a:latin typeface="Times New Roman" pitchFamily="18" charset="0"/>
                </a:rPr>
                <a:t>r</a:t>
              </a:r>
              <a:endParaRPr lang="en-NZ" sz="2400" dirty="0">
                <a:latin typeface="Times New Roman" pitchFamily="18" charset="0"/>
              </a:endParaRPr>
            </a:p>
          </p:txBody>
        </p:sp>
        <p:sp>
          <p:nvSpPr>
            <p:cNvPr id="22545" name="Text Box 26"/>
            <p:cNvSpPr txBox="1">
              <a:spLocks noChangeArrowheads="1"/>
            </p:cNvSpPr>
            <p:nvPr/>
          </p:nvSpPr>
          <p:spPr bwMode="auto">
            <a:xfrm>
              <a:off x="512" y="3157"/>
              <a:ext cx="512" cy="384"/>
            </a:xfrm>
            <a:prstGeom prst="rect">
              <a:avLst/>
            </a:prstGeom>
            <a:noFill/>
            <a:ln w="12700" algn="ctr">
              <a:noFill/>
              <a:miter lim="800000"/>
              <a:headEnd type="none" w="sm" len="sm"/>
              <a:tailEnd type="none" w="lg" len="med"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NZ" sz="2400">
                  <a:latin typeface="Times New Roman" pitchFamily="18" charset="0"/>
                </a:rPr>
                <a:t>pa</a:t>
              </a:r>
            </a:p>
          </p:txBody>
        </p:sp>
        <p:sp>
          <p:nvSpPr>
            <p:cNvPr id="22546" name="Line 27"/>
            <p:cNvSpPr>
              <a:spLocks noChangeShapeType="1"/>
            </p:cNvSpPr>
            <p:nvPr/>
          </p:nvSpPr>
          <p:spPr bwMode="auto">
            <a:xfrm flipV="1">
              <a:off x="2378" y="3723"/>
              <a:ext cx="1099" cy="9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triangle" w="lg" len="med"/>
              <a:tailEnd type="triangle" w="lg" len="med"/>
            </a:ln>
          </p:spPr>
          <p:txBody>
            <a:bodyPr/>
            <a:lstStyle/>
            <a:p>
              <a:endParaRPr lang="en-NZ"/>
            </a:p>
          </p:txBody>
        </p:sp>
        <p:sp>
          <p:nvSpPr>
            <p:cNvPr id="22547" name="Text Box 28"/>
            <p:cNvSpPr txBox="1">
              <a:spLocks noChangeArrowheads="1"/>
            </p:cNvSpPr>
            <p:nvPr/>
          </p:nvSpPr>
          <p:spPr bwMode="auto">
            <a:xfrm>
              <a:off x="2741" y="3712"/>
              <a:ext cx="384" cy="384"/>
            </a:xfrm>
            <a:prstGeom prst="rect">
              <a:avLst/>
            </a:prstGeom>
            <a:noFill/>
            <a:ln w="12700" algn="ctr">
              <a:noFill/>
              <a:miter lim="800000"/>
              <a:headEnd type="none" w="sm" len="sm"/>
              <a:tailEnd type="none" w="lg" len="med"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NZ" sz="2400">
                  <a:latin typeface="Times New Roman" pitchFamily="18" charset="0"/>
                </a:rPr>
                <a:t>f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NZ" b="1" u="sng" smtClean="0"/>
              <a:t>Ray Diagrams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428736"/>
            <a:ext cx="7772400" cy="4114800"/>
          </a:xfrm>
        </p:spPr>
        <p:txBody>
          <a:bodyPr/>
          <a:lstStyle/>
          <a:p>
            <a:pPr eaLnBrk="1" hangingPunct="1"/>
            <a:r>
              <a:rPr lang="en-NZ" b="1" u="sng" dirty="0" smtClean="0"/>
              <a:t>Rule 1</a:t>
            </a:r>
            <a:r>
              <a:rPr lang="en-NZ" dirty="0" smtClean="0"/>
              <a:t>: An incident ray parallel to the pa is reflected back through the focal point.</a:t>
            </a:r>
          </a:p>
          <a:p>
            <a:pPr eaLnBrk="1" hangingPunct="1"/>
            <a:endParaRPr lang="en-NZ" dirty="0" smtClean="0"/>
          </a:p>
        </p:txBody>
      </p:sp>
      <p:sp>
        <p:nvSpPr>
          <p:cNvPr id="23556" name="Rectangle 6"/>
          <p:cNvSpPr>
            <a:spLocks noChangeArrowheads="1"/>
          </p:cNvSpPr>
          <p:nvPr/>
        </p:nvSpPr>
        <p:spPr bwMode="auto">
          <a:xfrm>
            <a:off x="2438400" y="2913063"/>
            <a:ext cx="5005388" cy="3602037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 type="none" w="sm" len="sm"/>
            <a:tailEnd type="none" w="lg" len="med"/>
          </a:ln>
        </p:spPr>
        <p:txBody>
          <a:bodyPr wrap="none" anchor="ctr"/>
          <a:lstStyle/>
          <a:p>
            <a:endParaRPr lang="en-NZ"/>
          </a:p>
        </p:txBody>
      </p:sp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4889500" y="3435350"/>
            <a:ext cx="1601788" cy="2622550"/>
            <a:chOff x="1280" y="3285"/>
            <a:chExt cx="1164" cy="1344"/>
          </a:xfrm>
        </p:grpSpPr>
        <p:sp>
          <p:nvSpPr>
            <p:cNvPr id="23564" name="AutoShape 8"/>
            <p:cNvSpPr>
              <a:spLocks noChangeArrowheads="1"/>
            </p:cNvSpPr>
            <p:nvPr/>
          </p:nvSpPr>
          <p:spPr bwMode="auto">
            <a:xfrm>
              <a:off x="1462" y="3328"/>
              <a:ext cx="982" cy="1259"/>
            </a:xfrm>
            <a:prstGeom prst="flowChartDelay">
              <a:avLst/>
            </a:prstGeom>
            <a:noFill/>
            <a:ln w="12700" algn="ctr">
              <a:solidFill>
                <a:schemeClr val="tx1"/>
              </a:solidFill>
              <a:prstDash val="dash"/>
              <a:miter lim="800000"/>
              <a:headEnd type="none" w="sm" len="sm"/>
              <a:tailEnd type="none" w="lg" len="med"/>
            </a:ln>
          </p:spPr>
          <p:txBody>
            <a:bodyPr wrap="none" anchor="ctr"/>
            <a:lstStyle/>
            <a:p>
              <a:endParaRPr lang="en-NZ"/>
            </a:p>
          </p:txBody>
        </p:sp>
        <p:sp>
          <p:nvSpPr>
            <p:cNvPr id="23565" name="AutoShape 9"/>
            <p:cNvSpPr>
              <a:spLocks noChangeArrowheads="1"/>
            </p:cNvSpPr>
            <p:nvPr/>
          </p:nvSpPr>
          <p:spPr bwMode="auto">
            <a:xfrm>
              <a:off x="1376" y="3392"/>
              <a:ext cx="992" cy="1142"/>
            </a:xfrm>
            <a:prstGeom prst="flowChartDelay">
              <a:avLst/>
            </a:prstGeom>
            <a:solidFill>
              <a:schemeClr val="bg1"/>
            </a:solidFill>
            <a:ln w="53975" algn="ctr">
              <a:solidFill>
                <a:schemeClr val="tx1"/>
              </a:solidFill>
              <a:miter lim="800000"/>
              <a:headEnd type="none" w="sm" len="sm"/>
              <a:tailEnd type="none" w="lg" len="med"/>
            </a:ln>
          </p:spPr>
          <p:txBody>
            <a:bodyPr wrap="none" anchor="ctr"/>
            <a:lstStyle/>
            <a:p>
              <a:endParaRPr lang="en-NZ"/>
            </a:p>
          </p:txBody>
        </p:sp>
        <p:sp>
          <p:nvSpPr>
            <p:cNvPr id="23566" name="Rectangle 10"/>
            <p:cNvSpPr>
              <a:spLocks noChangeArrowheads="1"/>
            </p:cNvSpPr>
            <p:nvPr/>
          </p:nvSpPr>
          <p:spPr bwMode="auto">
            <a:xfrm>
              <a:off x="1280" y="3285"/>
              <a:ext cx="566" cy="1344"/>
            </a:xfrm>
            <a:prstGeom prst="rect">
              <a:avLst/>
            </a:prstGeom>
            <a:solidFill>
              <a:schemeClr val="bg1"/>
            </a:solidFill>
            <a:ln w="53975" algn="ctr">
              <a:noFill/>
              <a:miter lim="800000"/>
              <a:headEnd type="none" w="sm" len="sm"/>
              <a:tailEnd type="none" w="lg" len="med"/>
            </a:ln>
          </p:spPr>
          <p:txBody>
            <a:bodyPr wrap="none" anchor="ctr"/>
            <a:lstStyle/>
            <a:p>
              <a:endParaRPr lang="en-NZ"/>
            </a:p>
          </p:txBody>
        </p:sp>
      </p:grpSp>
      <p:sp>
        <p:nvSpPr>
          <p:cNvPr id="23558" name="Line 11"/>
          <p:cNvSpPr>
            <a:spLocks noChangeShapeType="1"/>
          </p:cNvSpPr>
          <p:nvPr/>
        </p:nvSpPr>
        <p:spPr bwMode="auto">
          <a:xfrm flipH="1">
            <a:off x="2643188" y="4746625"/>
            <a:ext cx="3698875" cy="0"/>
          </a:xfrm>
          <a:prstGeom prst="line">
            <a:avLst/>
          </a:prstGeom>
          <a:noFill/>
          <a:ln w="12700">
            <a:solidFill>
              <a:schemeClr val="tx1"/>
            </a:solidFill>
            <a:prstDash val="dash"/>
            <a:round/>
            <a:headEnd type="none" w="sm" len="sm"/>
            <a:tailEnd type="none" w="lg" len="med"/>
          </a:ln>
        </p:spPr>
        <p:txBody>
          <a:bodyPr/>
          <a:lstStyle/>
          <a:p>
            <a:endParaRPr lang="en-NZ"/>
          </a:p>
        </p:txBody>
      </p:sp>
      <p:sp>
        <p:nvSpPr>
          <p:cNvPr id="23559" name="Line 12"/>
          <p:cNvSpPr>
            <a:spLocks noChangeShapeType="1"/>
          </p:cNvSpPr>
          <p:nvPr/>
        </p:nvSpPr>
        <p:spPr bwMode="auto">
          <a:xfrm>
            <a:off x="5287963" y="4570413"/>
            <a:ext cx="14287" cy="35401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lg" len="med"/>
          </a:ln>
        </p:spPr>
        <p:txBody>
          <a:bodyPr/>
          <a:lstStyle/>
          <a:p>
            <a:endParaRPr lang="en-NZ"/>
          </a:p>
        </p:txBody>
      </p:sp>
      <p:sp>
        <p:nvSpPr>
          <p:cNvPr id="14348" name="Line 13"/>
          <p:cNvSpPr>
            <a:spLocks noChangeShapeType="1"/>
          </p:cNvSpPr>
          <p:nvPr/>
        </p:nvSpPr>
        <p:spPr bwMode="auto">
          <a:xfrm>
            <a:off x="2774950" y="3851275"/>
            <a:ext cx="32893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lg" len="med"/>
          </a:ln>
        </p:spPr>
        <p:txBody>
          <a:bodyPr/>
          <a:lstStyle/>
          <a:p>
            <a:endParaRPr lang="en-NZ"/>
          </a:p>
        </p:txBody>
      </p:sp>
      <p:sp>
        <p:nvSpPr>
          <p:cNvPr id="14349" name="Line 14"/>
          <p:cNvSpPr>
            <a:spLocks noChangeShapeType="1"/>
          </p:cNvSpPr>
          <p:nvPr/>
        </p:nvSpPr>
        <p:spPr bwMode="auto">
          <a:xfrm flipH="1">
            <a:off x="4494213" y="3851275"/>
            <a:ext cx="1570037" cy="18542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triangle" w="lg" len="med"/>
          </a:ln>
        </p:spPr>
        <p:txBody>
          <a:bodyPr/>
          <a:lstStyle/>
          <a:p>
            <a:endParaRPr lang="en-NZ"/>
          </a:p>
        </p:txBody>
      </p:sp>
      <p:pic>
        <p:nvPicPr>
          <p:cNvPr id="23562" name="Picture 15" descr="j023767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59063" y="3287713"/>
            <a:ext cx="306387" cy="147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63" name="Text Box 22"/>
          <p:cNvSpPr txBox="1">
            <a:spLocks noChangeArrowheads="1"/>
          </p:cNvSpPr>
          <p:nvPr/>
        </p:nvSpPr>
        <p:spPr bwMode="auto">
          <a:xfrm>
            <a:off x="5062538" y="4699000"/>
            <a:ext cx="836612" cy="457200"/>
          </a:xfrm>
          <a:prstGeom prst="rect">
            <a:avLst/>
          </a:prstGeom>
          <a:noFill/>
          <a:ln w="12700" algn="ctr">
            <a:noFill/>
            <a:miter lim="800000"/>
            <a:headEnd type="none" w="sm" len="sm"/>
            <a:tailEnd type="none" w="lg" len="med"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NZ" sz="2400">
                <a:latin typeface="Times New Roman" pitchFamily="18" charset="0"/>
              </a:rPr>
              <a:t>F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8" grpId="0" animBg="1"/>
      <p:bldP spid="14349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NZ" b="1" u="sng" smtClean="0"/>
              <a:t>Ray Diagrams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708025" y="1500174"/>
            <a:ext cx="7510463" cy="4114800"/>
          </a:xfrm>
        </p:spPr>
        <p:txBody>
          <a:bodyPr/>
          <a:lstStyle/>
          <a:p>
            <a:pPr eaLnBrk="1" hangingPunct="1"/>
            <a:r>
              <a:rPr lang="en-NZ" b="1" u="sng" dirty="0" smtClean="0"/>
              <a:t>Rule 2</a:t>
            </a:r>
            <a:r>
              <a:rPr lang="en-NZ" dirty="0" smtClean="0"/>
              <a:t>: An incident ray that passes through the focal point on the way to the mirror is reflected back parallel to the pa.</a:t>
            </a:r>
          </a:p>
        </p:txBody>
      </p:sp>
      <p:grpSp>
        <p:nvGrpSpPr>
          <p:cNvPr id="2" name="Group 19"/>
          <p:cNvGrpSpPr>
            <a:grpSpLocks/>
          </p:cNvGrpSpPr>
          <p:nvPr/>
        </p:nvGrpSpPr>
        <p:grpSpPr bwMode="auto">
          <a:xfrm>
            <a:off x="2101867" y="3286124"/>
            <a:ext cx="4899025" cy="2786062"/>
            <a:chOff x="512" y="3107"/>
            <a:chExt cx="3210" cy="2196"/>
          </a:xfrm>
        </p:grpSpPr>
        <p:sp>
          <p:nvSpPr>
            <p:cNvPr id="24590" name="Rectangle 5"/>
            <p:cNvSpPr>
              <a:spLocks noChangeArrowheads="1"/>
            </p:cNvSpPr>
            <p:nvPr/>
          </p:nvSpPr>
          <p:spPr bwMode="auto">
            <a:xfrm>
              <a:off x="512" y="3107"/>
              <a:ext cx="3210" cy="2196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 type="none" w="sm" len="sm"/>
              <a:tailEnd type="none" w="lg" len="med"/>
            </a:ln>
          </p:spPr>
          <p:txBody>
            <a:bodyPr wrap="none" anchor="ctr"/>
            <a:lstStyle/>
            <a:p>
              <a:endParaRPr lang="en-NZ"/>
            </a:p>
          </p:txBody>
        </p:sp>
        <p:pic>
          <p:nvPicPr>
            <p:cNvPr id="24591" name="Picture 14" descr="j0237671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889" y="3333"/>
              <a:ext cx="241" cy="8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3" name="Group 6"/>
          <p:cNvGrpSpPr>
            <a:grpSpLocks/>
          </p:cNvGrpSpPr>
          <p:nvPr/>
        </p:nvGrpSpPr>
        <p:grpSpPr bwMode="auto">
          <a:xfrm>
            <a:off x="4878405" y="3690936"/>
            <a:ext cx="1566862" cy="2028825"/>
            <a:chOff x="1280" y="3285"/>
            <a:chExt cx="1164" cy="1344"/>
          </a:xfrm>
        </p:grpSpPr>
        <p:sp>
          <p:nvSpPr>
            <p:cNvPr id="24587" name="AutoShape 7"/>
            <p:cNvSpPr>
              <a:spLocks noChangeArrowheads="1"/>
            </p:cNvSpPr>
            <p:nvPr/>
          </p:nvSpPr>
          <p:spPr bwMode="auto">
            <a:xfrm>
              <a:off x="1462" y="3328"/>
              <a:ext cx="982" cy="1259"/>
            </a:xfrm>
            <a:prstGeom prst="flowChartDelay">
              <a:avLst/>
            </a:prstGeom>
            <a:noFill/>
            <a:ln w="12700" algn="ctr">
              <a:solidFill>
                <a:schemeClr val="tx1"/>
              </a:solidFill>
              <a:prstDash val="dash"/>
              <a:miter lim="800000"/>
              <a:headEnd type="none" w="sm" len="sm"/>
              <a:tailEnd type="none" w="lg" len="med"/>
            </a:ln>
          </p:spPr>
          <p:txBody>
            <a:bodyPr wrap="none" anchor="ctr"/>
            <a:lstStyle/>
            <a:p>
              <a:endParaRPr lang="en-NZ"/>
            </a:p>
          </p:txBody>
        </p:sp>
        <p:sp>
          <p:nvSpPr>
            <p:cNvPr id="24588" name="AutoShape 8"/>
            <p:cNvSpPr>
              <a:spLocks noChangeArrowheads="1"/>
            </p:cNvSpPr>
            <p:nvPr/>
          </p:nvSpPr>
          <p:spPr bwMode="auto">
            <a:xfrm>
              <a:off x="1376" y="3392"/>
              <a:ext cx="992" cy="1142"/>
            </a:xfrm>
            <a:prstGeom prst="flowChartDelay">
              <a:avLst/>
            </a:prstGeom>
            <a:solidFill>
              <a:schemeClr val="bg1"/>
            </a:solidFill>
            <a:ln w="53975" algn="ctr">
              <a:solidFill>
                <a:schemeClr val="tx1"/>
              </a:solidFill>
              <a:miter lim="800000"/>
              <a:headEnd type="none" w="sm" len="sm"/>
              <a:tailEnd type="none" w="lg" len="med"/>
            </a:ln>
          </p:spPr>
          <p:txBody>
            <a:bodyPr wrap="none" anchor="ctr"/>
            <a:lstStyle/>
            <a:p>
              <a:endParaRPr lang="en-NZ"/>
            </a:p>
          </p:txBody>
        </p:sp>
        <p:sp>
          <p:nvSpPr>
            <p:cNvPr id="24589" name="Rectangle 9"/>
            <p:cNvSpPr>
              <a:spLocks noChangeArrowheads="1"/>
            </p:cNvSpPr>
            <p:nvPr/>
          </p:nvSpPr>
          <p:spPr bwMode="auto">
            <a:xfrm>
              <a:off x="1280" y="3285"/>
              <a:ext cx="566" cy="1344"/>
            </a:xfrm>
            <a:prstGeom prst="rect">
              <a:avLst/>
            </a:prstGeom>
            <a:solidFill>
              <a:schemeClr val="bg1"/>
            </a:solidFill>
            <a:ln w="53975" algn="ctr">
              <a:noFill/>
              <a:miter lim="800000"/>
              <a:headEnd type="none" w="sm" len="sm"/>
              <a:tailEnd type="none" w="lg" len="med"/>
            </a:ln>
          </p:spPr>
          <p:txBody>
            <a:bodyPr wrap="none" anchor="ctr"/>
            <a:lstStyle/>
            <a:p>
              <a:endParaRPr lang="en-NZ"/>
            </a:p>
          </p:txBody>
        </p:sp>
      </p:grpSp>
      <p:sp>
        <p:nvSpPr>
          <p:cNvPr id="24582" name="Line 10"/>
          <p:cNvSpPr>
            <a:spLocks noChangeShapeType="1"/>
          </p:cNvSpPr>
          <p:nvPr/>
        </p:nvSpPr>
        <p:spPr bwMode="auto">
          <a:xfrm flipH="1">
            <a:off x="2695592" y="4718049"/>
            <a:ext cx="3686175" cy="0"/>
          </a:xfrm>
          <a:prstGeom prst="line">
            <a:avLst/>
          </a:prstGeom>
          <a:noFill/>
          <a:ln w="12700">
            <a:solidFill>
              <a:schemeClr val="tx1"/>
            </a:solidFill>
            <a:prstDash val="dash"/>
            <a:round/>
            <a:headEnd type="none" w="sm" len="sm"/>
            <a:tailEnd type="none" w="lg" len="med"/>
          </a:ln>
        </p:spPr>
        <p:txBody>
          <a:bodyPr/>
          <a:lstStyle/>
          <a:p>
            <a:endParaRPr lang="en-NZ"/>
          </a:p>
        </p:txBody>
      </p:sp>
      <p:sp>
        <p:nvSpPr>
          <p:cNvPr id="24583" name="Line 11"/>
          <p:cNvSpPr>
            <a:spLocks noChangeShapeType="1"/>
          </p:cNvSpPr>
          <p:nvPr/>
        </p:nvSpPr>
        <p:spPr bwMode="auto">
          <a:xfrm>
            <a:off x="5281630" y="4581524"/>
            <a:ext cx="15875" cy="274637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lg" len="med"/>
          </a:ln>
        </p:spPr>
        <p:txBody>
          <a:bodyPr/>
          <a:lstStyle/>
          <a:p>
            <a:endParaRPr lang="en-NZ"/>
          </a:p>
        </p:txBody>
      </p:sp>
      <p:sp>
        <p:nvSpPr>
          <p:cNvPr id="15370" name="Line 12"/>
          <p:cNvSpPr>
            <a:spLocks noChangeShapeType="1"/>
          </p:cNvSpPr>
          <p:nvPr/>
        </p:nvSpPr>
        <p:spPr bwMode="auto">
          <a:xfrm>
            <a:off x="2824180" y="4025899"/>
            <a:ext cx="3497262" cy="101441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lg" len="med"/>
          </a:ln>
        </p:spPr>
        <p:txBody>
          <a:bodyPr/>
          <a:lstStyle/>
          <a:p>
            <a:endParaRPr lang="en-NZ"/>
          </a:p>
        </p:txBody>
      </p:sp>
      <p:sp>
        <p:nvSpPr>
          <p:cNvPr id="15371" name="Line 13"/>
          <p:cNvSpPr>
            <a:spLocks noChangeShapeType="1"/>
          </p:cNvSpPr>
          <p:nvPr/>
        </p:nvSpPr>
        <p:spPr bwMode="auto">
          <a:xfrm flipH="1" flipV="1">
            <a:off x="3351230" y="5026024"/>
            <a:ext cx="2903537" cy="14287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triangle" w="lg" len="med"/>
          </a:ln>
        </p:spPr>
        <p:txBody>
          <a:bodyPr/>
          <a:lstStyle/>
          <a:p>
            <a:endParaRPr lang="en-NZ"/>
          </a:p>
        </p:txBody>
      </p:sp>
      <p:sp>
        <p:nvSpPr>
          <p:cNvPr id="24586" name="Text Box 22"/>
          <p:cNvSpPr txBox="1">
            <a:spLocks noChangeArrowheads="1"/>
          </p:cNvSpPr>
          <p:nvPr/>
        </p:nvSpPr>
        <p:spPr bwMode="auto">
          <a:xfrm>
            <a:off x="5132405" y="4240211"/>
            <a:ext cx="836612" cy="457200"/>
          </a:xfrm>
          <a:prstGeom prst="rect">
            <a:avLst/>
          </a:prstGeom>
          <a:noFill/>
          <a:ln w="12700" algn="ctr">
            <a:noFill/>
            <a:miter lim="800000"/>
            <a:headEnd type="none" w="sm" len="sm"/>
            <a:tailEnd type="none" w="lg" len="med"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NZ" sz="2400">
                <a:latin typeface="Times New Roman" pitchFamily="18" charset="0"/>
              </a:rPr>
              <a:t>F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5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70" grpId="0" animBg="1"/>
      <p:bldP spid="15371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NZ" b="1" u="sng" smtClean="0"/>
              <a:t>Ray Diagrams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742950" y="1357298"/>
            <a:ext cx="7488238" cy="4114800"/>
          </a:xfrm>
        </p:spPr>
        <p:txBody>
          <a:bodyPr/>
          <a:lstStyle/>
          <a:p>
            <a:pPr eaLnBrk="1" hangingPunct="1"/>
            <a:r>
              <a:rPr lang="en-NZ" b="1" u="sng" dirty="0" smtClean="0"/>
              <a:t>Rule 3</a:t>
            </a:r>
            <a:r>
              <a:rPr lang="en-NZ" dirty="0" smtClean="0"/>
              <a:t>: An incident ray headed towards the pole reflects back at an equal angle</a:t>
            </a:r>
          </a:p>
        </p:txBody>
      </p:sp>
      <p:sp>
        <p:nvSpPr>
          <p:cNvPr id="25604" name="Rectangle 5"/>
          <p:cNvSpPr>
            <a:spLocks noChangeArrowheads="1"/>
          </p:cNvSpPr>
          <p:nvPr/>
        </p:nvSpPr>
        <p:spPr bwMode="auto">
          <a:xfrm>
            <a:off x="2000232" y="2857496"/>
            <a:ext cx="5033962" cy="290195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 type="none" w="sm" len="sm"/>
            <a:tailEnd type="none" w="lg" len="med"/>
          </a:ln>
        </p:spPr>
        <p:txBody>
          <a:bodyPr wrap="none" anchor="ctr"/>
          <a:lstStyle/>
          <a:p>
            <a:endParaRPr lang="en-NZ"/>
          </a:p>
        </p:txBody>
      </p:sp>
      <p:grpSp>
        <p:nvGrpSpPr>
          <p:cNvPr id="2" name="Group 6"/>
          <p:cNvGrpSpPr>
            <a:grpSpLocks/>
          </p:cNvGrpSpPr>
          <p:nvPr/>
        </p:nvGrpSpPr>
        <p:grpSpPr bwMode="auto">
          <a:xfrm>
            <a:off x="4449744" y="3263896"/>
            <a:ext cx="1611313" cy="2112962"/>
            <a:chOff x="1280" y="3285"/>
            <a:chExt cx="1164" cy="1344"/>
          </a:xfrm>
        </p:grpSpPr>
        <p:sp>
          <p:nvSpPr>
            <p:cNvPr id="25613" name="AutoShape 7"/>
            <p:cNvSpPr>
              <a:spLocks noChangeArrowheads="1"/>
            </p:cNvSpPr>
            <p:nvPr/>
          </p:nvSpPr>
          <p:spPr bwMode="auto">
            <a:xfrm>
              <a:off x="1462" y="3328"/>
              <a:ext cx="982" cy="1259"/>
            </a:xfrm>
            <a:prstGeom prst="flowChartDelay">
              <a:avLst/>
            </a:prstGeom>
            <a:noFill/>
            <a:ln w="12700" algn="ctr">
              <a:solidFill>
                <a:schemeClr val="tx1"/>
              </a:solidFill>
              <a:prstDash val="dash"/>
              <a:miter lim="800000"/>
              <a:headEnd type="none" w="sm" len="sm"/>
              <a:tailEnd type="none" w="lg" len="med"/>
            </a:ln>
          </p:spPr>
          <p:txBody>
            <a:bodyPr wrap="none" anchor="ctr"/>
            <a:lstStyle/>
            <a:p>
              <a:endParaRPr lang="en-NZ"/>
            </a:p>
          </p:txBody>
        </p:sp>
        <p:sp>
          <p:nvSpPr>
            <p:cNvPr id="25614" name="AutoShape 8"/>
            <p:cNvSpPr>
              <a:spLocks noChangeArrowheads="1"/>
            </p:cNvSpPr>
            <p:nvPr/>
          </p:nvSpPr>
          <p:spPr bwMode="auto">
            <a:xfrm>
              <a:off x="1376" y="3392"/>
              <a:ext cx="992" cy="1142"/>
            </a:xfrm>
            <a:prstGeom prst="flowChartDelay">
              <a:avLst/>
            </a:prstGeom>
            <a:solidFill>
              <a:schemeClr val="bg1"/>
            </a:solidFill>
            <a:ln w="53975" algn="ctr">
              <a:solidFill>
                <a:schemeClr val="tx1"/>
              </a:solidFill>
              <a:miter lim="800000"/>
              <a:headEnd type="none" w="sm" len="sm"/>
              <a:tailEnd type="none" w="lg" len="med"/>
            </a:ln>
          </p:spPr>
          <p:txBody>
            <a:bodyPr wrap="none" anchor="ctr"/>
            <a:lstStyle/>
            <a:p>
              <a:endParaRPr lang="en-NZ"/>
            </a:p>
          </p:txBody>
        </p:sp>
        <p:sp>
          <p:nvSpPr>
            <p:cNvPr id="25615" name="Rectangle 9"/>
            <p:cNvSpPr>
              <a:spLocks noChangeArrowheads="1"/>
            </p:cNvSpPr>
            <p:nvPr/>
          </p:nvSpPr>
          <p:spPr bwMode="auto">
            <a:xfrm>
              <a:off x="1280" y="3285"/>
              <a:ext cx="566" cy="1344"/>
            </a:xfrm>
            <a:prstGeom prst="rect">
              <a:avLst/>
            </a:prstGeom>
            <a:solidFill>
              <a:schemeClr val="bg1"/>
            </a:solidFill>
            <a:ln w="53975" algn="ctr">
              <a:noFill/>
              <a:miter lim="800000"/>
              <a:headEnd type="none" w="sm" len="sm"/>
              <a:tailEnd type="none" w="lg" len="med"/>
            </a:ln>
          </p:spPr>
          <p:txBody>
            <a:bodyPr wrap="none" anchor="ctr"/>
            <a:lstStyle/>
            <a:p>
              <a:endParaRPr lang="en-NZ"/>
            </a:p>
          </p:txBody>
        </p:sp>
      </p:grpSp>
      <p:sp>
        <p:nvSpPr>
          <p:cNvPr id="25606" name="Line 10"/>
          <p:cNvSpPr>
            <a:spLocks noChangeShapeType="1"/>
          </p:cNvSpPr>
          <p:nvPr/>
        </p:nvSpPr>
        <p:spPr bwMode="auto">
          <a:xfrm flipH="1">
            <a:off x="2206607" y="4335458"/>
            <a:ext cx="3721100" cy="0"/>
          </a:xfrm>
          <a:prstGeom prst="line">
            <a:avLst/>
          </a:prstGeom>
          <a:noFill/>
          <a:ln w="12700">
            <a:solidFill>
              <a:schemeClr val="tx1"/>
            </a:solidFill>
            <a:prstDash val="dash"/>
            <a:round/>
            <a:headEnd type="none" w="sm" len="sm"/>
            <a:tailEnd type="none" w="lg" len="med"/>
          </a:ln>
        </p:spPr>
        <p:txBody>
          <a:bodyPr/>
          <a:lstStyle/>
          <a:p>
            <a:endParaRPr lang="en-NZ"/>
          </a:p>
        </p:txBody>
      </p:sp>
      <p:sp>
        <p:nvSpPr>
          <p:cNvPr id="25607" name="Line 11"/>
          <p:cNvSpPr>
            <a:spLocks noChangeShapeType="1"/>
          </p:cNvSpPr>
          <p:nvPr/>
        </p:nvSpPr>
        <p:spPr bwMode="auto">
          <a:xfrm>
            <a:off x="4865669" y="4192583"/>
            <a:ext cx="15875" cy="28575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lg" len="med"/>
          </a:ln>
        </p:spPr>
        <p:txBody>
          <a:bodyPr/>
          <a:lstStyle/>
          <a:p>
            <a:endParaRPr lang="en-NZ"/>
          </a:p>
        </p:txBody>
      </p:sp>
      <p:sp>
        <p:nvSpPr>
          <p:cNvPr id="16396" name="Line 12"/>
          <p:cNvSpPr>
            <a:spLocks noChangeShapeType="1"/>
          </p:cNvSpPr>
          <p:nvPr/>
        </p:nvSpPr>
        <p:spPr bwMode="auto">
          <a:xfrm>
            <a:off x="2338369" y="3613146"/>
            <a:ext cx="3627438" cy="73342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lg" len="med"/>
          </a:ln>
        </p:spPr>
        <p:txBody>
          <a:bodyPr/>
          <a:lstStyle/>
          <a:p>
            <a:endParaRPr lang="en-NZ"/>
          </a:p>
        </p:txBody>
      </p:sp>
      <p:sp>
        <p:nvSpPr>
          <p:cNvPr id="16397" name="Line 13"/>
          <p:cNvSpPr>
            <a:spLocks noChangeShapeType="1"/>
          </p:cNvSpPr>
          <p:nvPr/>
        </p:nvSpPr>
        <p:spPr bwMode="auto">
          <a:xfrm flipH="1">
            <a:off x="2595544" y="4344983"/>
            <a:ext cx="3368675" cy="719138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triangle" w="lg" len="med"/>
          </a:ln>
        </p:spPr>
        <p:txBody>
          <a:bodyPr/>
          <a:lstStyle/>
          <a:p>
            <a:endParaRPr lang="en-NZ"/>
          </a:p>
        </p:txBody>
      </p:sp>
      <p:pic>
        <p:nvPicPr>
          <p:cNvPr id="25610" name="Picture 15" descr="j023767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06607" y="3136896"/>
            <a:ext cx="384175" cy="1204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11" name="Text Box 22"/>
          <p:cNvSpPr txBox="1">
            <a:spLocks noChangeArrowheads="1"/>
          </p:cNvSpPr>
          <p:nvPr/>
        </p:nvSpPr>
        <p:spPr bwMode="auto">
          <a:xfrm>
            <a:off x="4156057" y="4278308"/>
            <a:ext cx="836612" cy="457200"/>
          </a:xfrm>
          <a:prstGeom prst="rect">
            <a:avLst/>
          </a:prstGeom>
          <a:noFill/>
          <a:ln w="12700" algn="ctr">
            <a:noFill/>
            <a:miter lim="800000"/>
            <a:headEnd type="none" w="sm" len="sm"/>
            <a:tailEnd type="none" w="lg" len="med"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NZ" sz="2400">
                <a:latin typeface="Times New Roman" pitchFamily="18" charset="0"/>
              </a:rPr>
              <a:t>F</a:t>
            </a:r>
          </a:p>
        </p:txBody>
      </p:sp>
      <p:sp>
        <p:nvSpPr>
          <p:cNvPr id="25612" name="Text Box 22"/>
          <p:cNvSpPr txBox="1">
            <a:spLocks noChangeArrowheads="1"/>
          </p:cNvSpPr>
          <p:nvPr/>
        </p:nvSpPr>
        <p:spPr bwMode="auto">
          <a:xfrm>
            <a:off x="5851507" y="4106858"/>
            <a:ext cx="836612" cy="461963"/>
          </a:xfrm>
          <a:prstGeom prst="rect">
            <a:avLst/>
          </a:prstGeom>
          <a:noFill/>
          <a:ln w="12700" algn="ctr">
            <a:noFill/>
            <a:miter lim="800000"/>
            <a:headEnd type="none" w="sm" len="sm"/>
            <a:tailEnd type="none" w="lg" len="med"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NZ" sz="2400">
                <a:latin typeface="Times New Roman" pitchFamily="18" charset="0"/>
              </a:rPr>
              <a:t>P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6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6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6" grpId="0" animBg="1"/>
      <p:bldP spid="16397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28596" y="291371"/>
            <a:ext cx="8286808" cy="60631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en-NZ" sz="4400" b="1" u="sng" dirty="0" smtClean="0"/>
              <a:t>How to draw ray diagrams</a:t>
            </a:r>
          </a:p>
          <a:p>
            <a:r>
              <a:rPr lang="en-NZ" sz="3600" b="1" dirty="0" smtClean="0"/>
              <a:t>Step 1.</a:t>
            </a:r>
          </a:p>
          <a:p>
            <a:r>
              <a:rPr lang="en-NZ" sz="3600" dirty="0" smtClean="0"/>
              <a:t>mirror → pole → mirror line → Principal axis → principal focus (F) → object (arrow)</a:t>
            </a:r>
          </a:p>
          <a:p>
            <a:r>
              <a:rPr lang="en-NZ" sz="3600" b="1" dirty="0" smtClean="0"/>
              <a:t>Step 2.</a:t>
            </a:r>
          </a:p>
          <a:p>
            <a:pPr>
              <a:spcAft>
                <a:spcPts val="1200"/>
              </a:spcAft>
            </a:pPr>
            <a:r>
              <a:rPr lang="en-NZ" sz="3600" dirty="0" smtClean="0"/>
              <a:t>Draw a ray travelling horizontally from the top of the object towards the mirror</a:t>
            </a:r>
          </a:p>
          <a:p>
            <a:r>
              <a:rPr lang="en-NZ" sz="3600" b="1" dirty="0" smtClean="0"/>
              <a:t>Step 3.</a:t>
            </a:r>
          </a:p>
          <a:p>
            <a:r>
              <a:rPr lang="en-NZ" sz="3600" dirty="0" smtClean="0"/>
              <a:t>If Concave = Focus</a:t>
            </a:r>
          </a:p>
          <a:p>
            <a:pPr>
              <a:spcAft>
                <a:spcPts val="1200"/>
              </a:spcAft>
            </a:pPr>
            <a:r>
              <a:rPr lang="en-NZ" sz="3600" dirty="0" smtClean="0"/>
              <a:t>If Convex = Pole</a:t>
            </a:r>
            <a:endParaRPr lang="en-NZ" sz="3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rdcma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4414" y="2266608"/>
            <a:ext cx="6786610" cy="444854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285720" y="285728"/>
            <a:ext cx="850112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NZ" sz="4000" b="1" u="sng" dirty="0" smtClean="0"/>
              <a:t>Concave (converging) Mirror</a:t>
            </a:r>
          </a:p>
          <a:p>
            <a:r>
              <a:rPr lang="en-NZ" sz="4000" dirty="0" smtClean="0"/>
              <a:t>When the object is located  behind the principal focus.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rdcmd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4414" y="2266608"/>
            <a:ext cx="6786610" cy="444854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285720" y="285728"/>
            <a:ext cx="850112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NZ" sz="4000" b="1" u="sng" dirty="0" smtClean="0"/>
              <a:t>Concave (converging) Mirror</a:t>
            </a:r>
          </a:p>
          <a:p>
            <a:r>
              <a:rPr lang="en-NZ" sz="4000" dirty="0" smtClean="0"/>
              <a:t>When the object is located  between the mirror and the principal focus.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52" y="1357297"/>
            <a:ext cx="8501090" cy="49072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TextBox 3"/>
          <p:cNvSpPr txBox="1"/>
          <p:nvPr/>
        </p:nvSpPr>
        <p:spPr>
          <a:xfrm>
            <a:off x="571472" y="308598"/>
            <a:ext cx="814393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sz="4800" b="1" dirty="0" smtClean="0"/>
              <a:t>Convex (diverging) mirrors</a:t>
            </a:r>
          </a:p>
          <a:p>
            <a:endParaRPr lang="en-NZ" sz="48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2976" y="0"/>
            <a:ext cx="6858048" cy="6858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28596" y="357166"/>
            <a:ext cx="8358246" cy="612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800"/>
              </a:spcAft>
            </a:pPr>
            <a:r>
              <a:rPr lang="en-NZ" sz="4400" b="1" dirty="0" smtClean="0"/>
              <a:t>Draw these ray diagrams</a:t>
            </a:r>
          </a:p>
          <a:p>
            <a:pPr marL="342900" indent="-342900">
              <a:spcAft>
                <a:spcPts val="1800"/>
              </a:spcAft>
              <a:buAutoNum type="arabicPeriod"/>
            </a:pPr>
            <a:r>
              <a:rPr lang="en-NZ" sz="3600" b="1" dirty="0" smtClean="0"/>
              <a:t>  An object is standing in front of a concave mirror, closely behind its focus.</a:t>
            </a:r>
          </a:p>
          <a:p>
            <a:pPr marL="342900" indent="-342900">
              <a:spcAft>
                <a:spcPts val="1800"/>
              </a:spcAft>
              <a:buAutoNum type="arabicPeriod"/>
            </a:pPr>
            <a:r>
              <a:rPr lang="en-NZ" sz="3600" b="1" dirty="0" smtClean="0"/>
              <a:t> An object is standing in front of a concave mirror, far behind its focus.</a:t>
            </a:r>
          </a:p>
          <a:p>
            <a:pPr marL="342900" indent="-342900">
              <a:spcAft>
                <a:spcPts val="1800"/>
              </a:spcAft>
              <a:buAutoNum type="arabicPeriod"/>
            </a:pPr>
            <a:r>
              <a:rPr lang="en-NZ" sz="3600" b="1" dirty="0" smtClean="0"/>
              <a:t>  An object is standing between a concave mirror and its focus.</a:t>
            </a:r>
          </a:p>
          <a:p>
            <a:pPr marL="342900" indent="-342900">
              <a:spcAft>
                <a:spcPts val="1800"/>
              </a:spcAft>
              <a:buAutoNum type="arabicPeriod"/>
            </a:pPr>
            <a:r>
              <a:rPr lang="en-NZ" sz="3600" b="1" dirty="0" smtClean="0"/>
              <a:t>  An object is standing in front of a convex mirror.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-24"/>
            <a:ext cx="8229600" cy="1143000"/>
          </a:xfrm>
        </p:spPr>
        <p:txBody>
          <a:bodyPr/>
          <a:lstStyle/>
          <a:p>
            <a:pPr eaLnBrk="1" hangingPunct="1"/>
            <a:r>
              <a:rPr lang="en-NZ" b="1" dirty="0" smtClean="0"/>
              <a:t>Mirror Formulae ONE</a:t>
            </a:r>
          </a:p>
        </p:txBody>
      </p:sp>
      <p:sp>
        <p:nvSpPr>
          <p:cNvPr id="102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14282" y="928670"/>
            <a:ext cx="8715403" cy="5213350"/>
          </a:xfrm>
        </p:spPr>
        <p:txBody>
          <a:bodyPr>
            <a:noAutofit/>
          </a:bodyPr>
          <a:lstStyle/>
          <a:p>
            <a:pPr eaLnBrk="1" hangingPunct="1">
              <a:spcBef>
                <a:spcPts val="600"/>
              </a:spcBef>
            </a:pPr>
            <a:r>
              <a:rPr lang="en-NZ" sz="3600" b="1" dirty="0" smtClean="0"/>
              <a:t>Descartes’ Formula:</a:t>
            </a:r>
          </a:p>
          <a:p>
            <a:pPr eaLnBrk="1" hangingPunct="1">
              <a:spcBef>
                <a:spcPts val="600"/>
              </a:spcBef>
            </a:pPr>
            <a:endParaRPr lang="en-NZ" sz="3600" b="1" dirty="0" smtClean="0"/>
          </a:p>
          <a:p>
            <a:pPr eaLnBrk="1" hangingPunct="1">
              <a:spcBef>
                <a:spcPts val="600"/>
              </a:spcBef>
            </a:pPr>
            <a:r>
              <a:rPr lang="en-NZ" sz="3600" b="1" dirty="0" smtClean="0"/>
              <a:t>Or:</a:t>
            </a:r>
          </a:p>
          <a:p>
            <a:pPr eaLnBrk="1" hangingPunct="1">
              <a:spcBef>
                <a:spcPts val="600"/>
              </a:spcBef>
              <a:buNone/>
            </a:pPr>
            <a:endParaRPr lang="en-NZ" sz="3600" b="1" dirty="0" smtClean="0"/>
          </a:p>
          <a:p>
            <a:pPr eaLnBrk="1" hangingPunct="1">
              <a:spcBef>
                <a:spcPts val="600"/>
              </a:spcBef>
            </a:pPr>
            <a:r>
              <a:rPr lang="en-NZ" sz="3600" b="1" i="1" dirty="0" smtClean="0"/>
              <a:t>m</a:t>
            </a:r>
            <a:r>
              <a:rPr lang="en-NZ" sz="3600" b="1" dirty="0" smtClean="0"/>
              <a:t>=magnification factor</a:t>
            </a:r>
          </a:p>
          <a:p>
            <a:pPr eaLnBrk="1" hangingPunct="1">
              <a:spcBef>
                <a:spcPts val="600"/>
              </a:spcBef>
            </a:pPr>
            <a:r>
              <a:rPr lang="en-NZ" sz="3600" b="1" i="1" dirty="0" smtClean="0"/>
              <a:t>h</a:t>
            </a:r>
            <a:r>
              <a:rPr lang="en-NZ" sz="3600" b="1" dirty="0" smtClean="0"/>
              <a:t>=height of image or object</a:t>
            </a:r>
          </a:p>
          <a:p>
            <a:pPr eaLnBrk="1" hangingPunct="1">
              <a:spcBef>
                <a:spcPts val="600"/>
              </a:spcBef>
            </a:pPr>
            <a:r>
              <a:rPr lang="en-NZ" sz="3600" b="1" i="1" dirty="0" smtClean="0"/>
              <a:t>d</a:t>
            </a:r>
            <a:r>
              <a:rPr lang="en-NZ" sz="3600" b="1" dirty="0" smtClean="0"/>
              <a:t>=distance </a:t>
            </a:r>
            <a:r>
              <a:rPr lang="en-NZ" sz="3600" b="1" u="sng" dirty="0" smtClean="0"/>
              <a:t>from mirror</a:t>
            </a:r>
            <a:r>
              <a:rPr lang="en-NZ" sz="3600" b="1" dirty="0" smtClean="0"/>
              <a:t> to image or object</a:t>
            </a:r>
          </a:p>
          <a:p>
            <a:pPr eaLnBrk="1" hangingPunct="1">
              <a:spcBef>
                <a:spcPts val="600"/>
              </a:spcBef>
            </a:pPr>
            <a:r>
              <a:rPr lang="en-NZ" sz="3600" b="1" dirty="0" smtClean="0"/>
              <a:t>Distances behind the mirror are negative</a:t>
            </a:r>
          </a:p>
          <a:p>
            <a:pPr eaLnBrk="1" hangingPunct="1">
              <a:spcBef>
                <a:spcPts val="600"/>
              </a:spcBef>
            </a:pPr>
            <a:r>
              <a:rPr lang="en-NZ" sz="3600" b="1" i="1" dirty="0" smtClean="0"/>
              <a:t>h</a:t>
            </a:r>
            <a:r>
              <a:rPr lang="en-NZ" sz="3600" b="1" i="1" baseline="-25000" dirty="0" smtClean="0"/>
              <a:t>i</a:t>
            </a:r>
            <a:r>
              <a:rPr lang="en-NZ" sz="3600" b="1" dirty="0" smtClean="0"/>
              <a:t> is negative if the image is virtual</a:t>
            </a:r>
          </a:p>
        </p:txBody>
      </p:sp>
      <p:graphicFrame>
        <p:nvGraphicFramePr>
          <p:cNvPr id="1026" name="Object 4"/>
          <p:cNvGraphicFramePr>
            <a:graphicFrameLocks noChangeAspect="1"/>
          </p:cNvGraphicFramePr>
          <p:nvPr>
            <p:ph sz="quarter" idx="2"/>
          </p:nvPr>
        </p:nvGraphicFramePr>
        <p:xfrm>
          <a:off x="4792678" y="928670"/>
          <a:ext cx="2065338" cy="1123950"/>
        </p:xfrm>
        <a:graphic>
          <a:graphicData uri="http://schemas.openxmlformats.org/presentationml/2006/ole">
            <p:oleObj spid="_x0000_s1026" name="Equation" r:id="rId3" imgW="825480" imgH="431640" progId="Equation.3">
              <p:embed/>
            </p:oleObj>
          </a:graphicData>
        </a:graphic>
      </p:graphicFrame>
      <p:graphicFrame>
        <p:nvGraphicFramePr>
          <p:cNvPr id="1027" name="Object 6"/>
          <p:cNvGraphicFramePr>
            <a:graphicFrameLocks noChangeAspect="1"/>
          </p:cNvGraphicFramePr>
          <p:nvPr>
            <p:ph sz="quarter" idx="3"/>
          </p:nvPr>
        </p:nvGraphicFramePr>
        <p:xfrm>
          <a:off x="1571604" y="1857364"/>
          <a:ext cx="2382837" cy="1336675"/>
        </p:xfrm>
        <a:graphic>
          <a:graphicData uri="http://schemas.openxmlformats.org/presentationml/2006/ole">
            <p:oleObj spid="_x0000_s1027" name="Equation" r:id="rId4" imgW="799920" imgH="43164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00034" y="285728"/>
            <a:ext cx="8143932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sz="3600" b="1" u="sng" dirty="0" smtClean="0"/>
              <a:t>Using Descartes’ Formula – EXAMPLES</a:t>
            </a:r>
          </a:p>
          <a:p>
            <a:endParaRPr lang="en-NZ" sz="3600" b="1" u="sng" dirty="0" smtClean="0"/>
          </a:p>
          <a:p>
            <a:r>
              <a:rPr lang="en-NZ" sz="3600" b="1" dirty="0" smtClean="0"/>
              <a:t>a) Find the position of the image located 40m in front of a concave mirror of radius of curvature 64m.</a:t>
            </a:r>
          </a:p>
          <a:p>
            <a:endParaRPr lang="en-NZ" sz="3600" b="1" dirty="0" smtClean="0"/>
          </a:p>
          <a:p>
            <a:r>
              <a:rPr lang="en-NZ" sz="3600" b="1" dirty="0" smtClean="0"/>
              <a:t>b) An object 7m high is placed 15m from a convex mirror of radius 45m.</a:t>
            </a:r>
          </a:p>
          <a:p>
            <a:r>
              <a:rPr lang="en-NZ" sz="3600" b="1" dirty="0" smtClean="0"/>
              <a:t>Find the position AND the height of the image.</a:t>
            </a:r>
            <a:endParaRPr lang="en-NZ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14282" y="989025"/>
            <a:ext cx="8643998" cy="4225925"/>
          </a:xfrm>
        </p:spPr>
        <p:txBody>
          <a:bodyPr>
            <a:noAutofit/>
          </a:bodyPr>
          <a:lstStyle/>
          <a:p>
            <a:pPr eaLnBrk="1" hangingPunct="1">
              <a:lnSpc>
                <a:spcPct val="90000"/>
              </a:lnSpc>
            </a:pPr>
            <a:r>
              <a:rPr lang="en-NZ" sz="3600" b="1" dirty="0" smtClean="0"/>
              <a:t>Newton’s Formula:</a:t>
            </a:r>
          </a:p>
          <a:p>
            <a:pPr eaLnBrk="1" hangingPunct="1">
              <a:lnSpc>
                <a:spcPct val="90000"/>
              </a:lnSpc>
            </a:pPr>
            <a:endParaRPr lang="en-NZ" sz="3600" b="1" dirty="0" smtClean="0"/>
          </a:p>
          <a:p>
            <a:pPr eaLnBrk="1" hangingPunct="1">
              <a:lnSpc>
                <a:spcPct val="90000"/>
              </a:lnSpc>
            </a:pPr>
            <a:r>
              <a:rPr lang="en-NZ" sz="3600" b="1" dirty="0" smtClean="0"/>
              <a:t>Or:</a:t>
            </a:r>
          </a:p>
          <a:p>
            <a:pPr eaLnBrk="1" hangingPunct="1">
              <a:lnSpc>
                <a:spcPct val="90000"/>
              </a:lnSpc>
            </a:pPr>
            <a:endParaRPr lang="en-NZ" sz="3600" b="1" dirty="0" smtClean="0"/>
          </a:p>
          <a:p>
            <a:pPr eaLnBrk="1" hangingPunct="1">
              <a:lnSpc>
                <a:spcPct val="90000"/>
              </a:lnSpc>
            </a:pPr>
            <a:r>
              <a:rPr lang="en-NZ" sz="3600" b="1" i="1" dirty="0" smtClean="0"/>
              <a:t>S</a:t>
            </a:r>
            <a:r>
              <a:rPr lang="en-NZ" sz="3600" b="1" dirty="0" smtClean="0"/>
              <a:t>=distance from focal point to image or object</a:t>
            </a:r>
          </a:p>
          <a:p>
            <a:pPr eaLnBrk="1" hangingPunct="1">
              <a:lnSpc>
                <a:spcPct val="90000"/>
              </a:lnSpc>
            </a:pPr>
            <a:r>
              <a:rPr lang="en-NZ" sz="3600" b="1" dirty="0" smtClean="0"/>
              <a:t>All distances are positive but care must be taken when calculating </a:t>
            </a:r>
            <a:r>
              <a:rPr lang="en-NZ" sz="3600" b="1" i="1" dirty="0" smtClean="0"/>
              <a:t>S</a:t>
            </a:r>
            <a:r>
              <a:rPr lang="en-NZ" sz="3600" b="1" i="1" baseline="-25000" dirty="0" smtClean="0"/>
              <a:t>i</a:t>
            </a:r>
            <a:r>
              <a:rPr lang="en-NZ" sz="3600" b="1" i="1" baseline="30000" dirty="0" smtClean="0"/>
              <a:t> </a:t>
            </a:r>
            <a:r>
              <a:rPr lang="en-NZ" sz="3600" b="1" dirty="0" smtClean="0"/>
              <a:t>or </a:t>
            </a:r>
            <a:r>
              <a:rPr lang="en-NZ" sz="3600" b="1" i="1" dirty="0" smtClean="0"/>
              <a:t>S</a:t>
            </a:r>
            <a:r>
              <a:rPr lang="en-NZ" sz="3600" b="1" i="1" baseline="-25000" dirty="0" smtClean="0"/>
              <a:t>o</a:t>
            </a:r>
            <a:r>
              <a:rPr lang="en-NZ" sz="3600" b="1" dirty="0" smtClean="0"/>
              <a:t>. </a:t>
            </a:r>
          </a:p>
          <a:p>
            <a:pPr eaLnBrk="1" hangingPunct="1">
              <a:lnSpc>
                <a:spcPct val="90000"/>
              </a:lnSpc>
            </a:pPr>
            <a:r>
              <a:rPr lang="en-NZ" sz="3600" b="1" dirty="0" smtClean="0"/>
              <a:t>It is usually necessary to sketch a ray diagram to check.</a:t>
            </a:r>
          </a:p>
        </p:txBody>
      </p:sp>
      <p:graphicFrame>
        <p:nvGraphicFramePr>
          <p:cNvPr id="2050" name="Object 4"/>
          <p:cNvGraphicFramePr>
            <a:graphicFrameLocks noChangeAspect="1"/>
          </p:cNvGraphicFramePr>
          <p:nvPr>
            <p:ph sz="quarter" idx="2"/>
          </p:nvPr>
        </p:nvGraphicFramePr>
        <p:xfrm>
          <a:off x="4484710" y="966775"/>
          <a:ext cx="2373306" cy="676275"/>
        </p:xfrm>
        <a:graphic>
          <a:graphicData uri="http://schemas.openxmlformats.org/presentationml/2006/ole">
            <p:oleObj spid="_x0000_s32770" name="Equation" r:id="rId3" imgW="622080" imgH="241200" progId="Equation.3">
              <p:embed/>
            </p:oleObj>
          </a:graphicData>
        </a:graphic>
      </p:graphicFrame>
      <p:graphicFrame>
        <p:nvGraphicFramePr>
          <p:cNvPr id="2051" name="Object 6"/>
          <p:cNvGraphicFramePr>
            <a:graphicFrameLocks noChangeAspect="1"/>
          </p:cNvGraphicFramePr>
          <p:nvPr>
            <p:ph sz="quarter" idx="3"/>
          </p:nvPr>
        </p:nvGraphicFramePr>
        <p:xfrm>
          <a:off x="1643042" y="1960561"/>
          <a:ext cx="2909888" cy="1182687"/>
        </p:xfrm>
        <a:graphic>
          <a:graphicData uri="http://schemas.openxmlformats.org/presentationml/2006/ole">
            <p:oleObj spid="_x0000_s32771" name="Equation" r:id="rId4" imgW="1104840" imgH="431640" progId="Equation.3">
              <p:embed/>
            </p:oleObj>
          </a:graphicData>
        </a:graphic>
      </p:graphicFrame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457200" y="-24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NZ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Mirror Formulae TWO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00034" y="285728"/>
            <a:ext cx="8072494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sz="3600" b="1" u="sng" dirty="0" smtClean="0"/>
              <a:t>Using Newton’s Formula – EXAMPLES</a:t>
            </a:r>
          </a:p>
          <a:p>
            <a:endParaRPr lang="en-NZ" sz="3600" b="1" u="sng" dirty="0" smtClean="0"/>
          </a:p>
          <a:p>
            <a:r>
              <a:rPr lang="en-NZ" sz="3600" b="1" dirty="0" smtClean="0"/>
              <a:t>a) An object 7m high is placed 15m from a convex mirror of radius 45m.</a:t>
            </a:r>
          </a:p>
          <a:p>
            <a:r>
              <a:rPr lang="en-NZ" sz="3600" b="1" dirty="0" smtClean="0"/>
              <a:t>Find the position AND the height of the image.</a:t>
            </a:r>
          </a:p>
          <a:p>
            <a:endParaRPr lang="en-NZ" sz="3600" b="1" dirty="0" smtClean="0"/>
          </a:p>
          <a:p>
            <a:r>
              <a:rPr lang="en-NZ" sz="3600" b="1" dirty="0" smtClean="0"/>
              <a:t>b) An object 6m high is placed 30m in front of a convex mirror of focal length 40m. Find the position, nature and size of the image formed.</a:t>
            </a:r>
            <a:endParaRPr lang="en-NZ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14282" y="687529"/>
            <a:ext cx="8786874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indent="-742950">
              <a:lnSpc>
                <a:spcPct val="150000"/>
              </a:lnSpc>
            </a:pPr>
            <a:r>
              <a:rPr lang="en-NZ" sz="4000" b="1" u="sng" dirty="0" smtClean="0"/>
              <a:t>Finish these by this Thursday</a:t>
            </a:r>
          </a:p>
          <a:p>
            <a:pPr marL="742950" indent="-742950">
              <a:lnSpc>
                <a:spcPct val="150000"/>
              </a:lnSpc>
              <a:buFont typeface="+mj-lt"/>
              <a:buAutoNum type="arabicPeriod"/>
            </a:pPr>
            <a:r>
              <a:rPr lang="en-NZ" sz="4000" b="1" dirty="0" smtClean="0"/>
              <a:t>Homework Booklet Worksheet TWO</a:t>
            </a:r>
          </a:p>
          <a:p>
            <a:pPr marL="742950" indent="-742950">
              <a:lnSpc>
                <a:spcPct val="150000"/>
              </a:lnSpc>
              <a:buFont typeface="+mj-lt"/>
              <a:buAutoNum type="arabicPeriod"/>
            </a:pPr>
            <a:r>
              <a:rPr lang="en-NZ" sz="4000" b="1" dirty="0" smtClean="0"/>
              <a:t>NCEA 2004 &amp; 2005</a:t>
            </a:r>
          </a:p>
          <a:p>
            <a:pPr marL="742950" indent="-742950">
              <a:lnSpc>
                <a:spcPct val="150000"/>
              </a:lnSpc>
              <a:buFont typeface="+mj-lt"/>
              <a:buAutoNum type="arabicPeriod"/>
            </a:pPr>
            <a:r>
              <a:rPr lang="en-NZ" sz="4000" b="1" dirty="0" smtClean="0"/>
              <a:t>NCEA 2008</a:t>
            </a:r>
          </a:p>
          <a:p>
            <a:pPr marL="742950" indent="-742950">
              <a:lnSpc>
                <a:spcPct val="150000"/>
              </a:lnSpc>
              <a:buFont typeface="+mj-lt"/>
              <a:buAutoNum type="arabicPeriod"/>
            </a:pPr>
            <a:r>
              <a:rPr lang="en-NZ" sz="4000" b="1" dirty="0" smtClean="0"/>
              <a:t>Activity 5B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71604" y="0"/>
            <a:ext cx="6215106" cy="6843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5850" y="285728"/>
            <a:ext cx="8320992" cy="6286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66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0"/>
            <a:ext cx="8501090" cy="6852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247650" y="71414"/>
            <a:ext cx="7772400" cy="1130300"/>
          </a:xfrm>
        </p:spPr>
        <p:txBody>
          <a:bodyPr/>
          <a:lstStyle/>
          <a:p>
            <a:pPr algn="l" eaLnBrk="1" hangingPunct="1"/>
            <a:r>
              <a:rPr lang="en-NZ" b="1" u="sng" dirty="0" smtClean="0"/>
              <a:t>Plane Mirrors</a:t>
            </a:r>
          </a:p>
        </p:txBody>
      </p:sp>
      <p:pic>
        <p:nvPicPr>
          <p:cNvPr id="21507" name="Picture 5" descr="j023767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64000" y="423863"/>
            <a:ext cx="581025" cy="2411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8" name="Picture 9" descr="j023818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-5400000">
            <a:off x="3305176" y="4187825"/>
            <a:ext cx="1397000" cy="79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8" name="Picture 29" descr="j0237671"/>
          <p:cNvPicPr>
            <a:picLocks noChangeAspect="1" noChangeArrowheads="1"/>
          </p:cNvPicPr>
          <p:nvPr/>
        </p:nvPicPr>
        <p:blipFill>
          <a:blip r:embed="rId2">
            <a:lum bright="70000" contrast="-46000"/>
            <a:grayscl/>
          </a:blip>
          <a:srcRect/>
          <a:stretch>
            <a:fillRect/>
          </a:stretch>
        </p:blipFill>
        <p:spPr bwMode="auto">
          <a:xfrm flipH="1">
            <a:off x="7437438" y="390525"/>
            <a:ext cx="620712" cy="2578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10" name="Line 31"/>
          <p:cNvSpPr>
            <a:spLocks noChangeShapeType="1"/>
          </p:cNvSpPr>
          <p:nvPr/>
        </p:nvSpPr>
        <p:spPr bwMode="auto">
          <a:xfrm>
            <a:off x="5937250" y="309563"/>
            <a:ext cx="0" cy="4695825"/>
          </a:xfrm>
          <a:prstGeom prst="line">
            <a:avLst/>
          </a:prstGeom>
          <a:noFill/>
          <a:ln w="60325">
            <a:solidFill>
              <a:schemeClr val="tx1"/>
            </a:solidFill>
            <a:round/>
            <a:headEnd type="none" w="sm" len="sm"/>
            <a:tailEnd type="none" w="lg" len="med"/>
          </a:ln>
        </p:spPr>
        <p:txBody>
          <a:bodyPr/>
          <a:lstStyle/>
          <a:p>
            <a:endParaRPr lang="en-NZ"/>
          </a:p>
        </p:txBody>
      </p:sp>
      <p:sp>
        <p:nvSpPr>
          <p:cNvPr id="10250" name="Line 32"/>
          <p:cNvSpPr>
            <a:spLocks noChangeShapeType="1"/>
          </p:cNvSpPr>
          <p:nvPr/>
        </p:nvSpPr>
        <p:spPr bwMode="auto">
          <a:xfrm>
            <a:off x="4241800" y="1389063"/>
            <a:ext cx="1666875" cy="132556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lg" len="med"/>
          </a:ln>
        </p:spPr>
        <p:txBody>
          <a:bodyPr/>
          <a:lstStyle/>
          <a:p>
            <a:endParaRPr lang="en-NZ"/>
          </a:p>
        </p:txBody>
      </p:sp>
      <p:sp>
        <p:nvSpPr>
          <p:cNvPr id="10251" name="Line 33"/>
          <p:cNvSpPr>
            <a:spLocks noChangeShapeType="1"/>
          </p:cNvSpPr>
          <p:nvPr/>
        </p:nvSpPr>
        <p:spPr bwMode="auto">
          <a:xfrm flipH="1">
            <a:off x="4235450" y="2743200"/>
            <a:ext cx="1666875" cy="132556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triangle" w="lg" len="med"/>
          </a:ln>
        </p:spPr>
        <p:txBody>
          <a:bodyPr/>
          <a:lstStyle/>
          <a:p>
            <a:endParaRPr lang="en-NZ"/>
          </a:p>
        </p:txBody>
      </p:sp>
      <p:sp>
        <p:nvSpPr>
          <p:cNvPr id="10252" name="Line 34"/>
          <p:cNvSpPr>
            <a:spLocks noChangeShapeType="1"/>
          </p:cNvSpPr>
          <p:nvPr/>
        </p:nvSpPr>
        <p:spPr bwMode="auto">
          <a:xfrm flipH="1">
            <a:off x="5915025" y="1414463"/>
            <a:ext cx="1666875" cy="1325562"/>
          </a:xfrm>
          <a:prstGeom prst="line">
            <a:avLst/>
          </a:prstGeom>
          <a:noFill/>
          <a:ln w="12700">
            <a:solidFill>
              <a:schemeClr val="tx1"/>
            </a:solidFill>
            <a:prstDash val="dash"/>
            <a:round/>
            <a:headEnd type="none" w="sm" len="sm"/>
            <a:tailEnd type="none" w="lg" len="med"/>
          </a:ln>
        </p:spPr>
        <p:txBody>
          <a:bodyPr/>
          <a:lstStyle/>
          <a:p>
            <a:endParaRPr lang="en-NZ"/>
          </a:p>
        </p:txBody>
      </p:sp>
      <p:sp>
        <p:nvSpPr>
          <p:cNvPr id="10253" name="Line 35"/>
          <p:cNvSpPr>
            <a:spLocks noChangeShapeType="1"/>
          </p:cNvSpPr>
          <p:nvPr/>
        </p:nvSpPr>
        <p:spPr bwMode="auto">
          <a:xfrm>
            <a:off x="4225925" y="1389063"/>
            <a:ext cx="1681163" cy="178276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lg" len="med"/>
          </a:ln>
        </p:spPr>
        <p:txBody>
          <a:bodyPr/>
          <a:lstStyle/>
          <a:p>
            <a:endParaRPr lang="en-NZ"/>
          </a:p>
        </p:txBody>
      </p:sp>
      <p:sp>
        <p:nvSpPr>
          <p:cNvPr id="10254" name="Line 36"/>
          <p:cNvSpPr>
            <a:spLocks noChangeShapeType="1"/>
          </p:cNvSpPr>
          <p:nvPr/>
        </p:nvSpPr>
        <p:spPr bwMode="auto">
          <a:xfrm flipV="1">
            <a:off x="4425950" y="3200400"/>
            <a:ext cx="1492250" cy="160337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triangle" w="lg" len="med"/>
            <a:tailEnd type="none" w="lg" len="med"/>
          </a:ln>
        </p:spPr>
        <p:txBody>
          <a:bodyPr/>
          <a:lstStyle/>
          <a:p>
            <a:endParaRPr lang="en-NZ"/>
          </a:p>
        </p:txBody>
      </p:sp>
      <p:sp>
        <p:nvSpPr>
          <p:cNvPr id="10255" name="Line 37"/>
          <p:cNvSpPr>
            <a:spLocks noChangeShapeType="1"/>
          </p:cNvSpPr>
          <p:nvPr/>
        </p:nvSpPr>
        <p:spPr bwMode="auto">
          <a:xfrm flipH="1">
            <a:off x="5945188" y="1379538"/>
            <a:ext cx="1681162" cy="1782762"/>
          </a:xfrm>
          <a:prstGeom prst="line">
            <a:avLst/>
          </a:prstGeom>
          <a:noFill/>
          <a:ln w="12700">
            <a:solidFill>
              <a:schemeClr val="tx1"/>
            </a:solidFill>
            <a:prstDash val="dash"/>
            <a:round/>
            <a:headEnd type="none" w="sm" len="sm"/>
            <a:tailEnd type="none" w="lg" len="med"/>
          </a:ln>
        </p:spPr>
        <p:txBody>
          <a:bodyPr/>
          <a:lstStyle/>
          <a:p>
            <a:endParaRPr lang="en-NZ"/>
          </a:p>
        </p:txBody>
      </p:sp>
      <p:sp>
        <p:nvSpPr>
          <p:cNvPr id="21517" name="Line 40"/>
          <p:cNvSpPr>
            <a:spLocks noChangeShapeType="1"/>
          </p:cNvSpPr>
          <p:nvPr/>
        </p:nvSpPr>
        <p:spPr bwMode="auto">
          <a:xfrm>
            <a:off x="5995988" y="327025"/>
            <a:ext cx="0" cy="4646613"/>
          </a:xfrm>
          <a:prstGeom prst="line">
            <a:avLst/>
          </a:prstGeom>
          <a:noFill/>
          <a:ln w="12700">
            <a:solidFill>
              <a:schemeClr val="tx1"/>
            </a:solidFill>
            <a:prstDash val="dash"/>
            <a:round/>
            <a:headEnd type="none" w="sm" len="sm"/>
            <a:tailEnd type="none" w="lg" len="med"/>
          </a:ln>
        </p:spPr>
        <p:txBody>
          <a:bodyPr/>
          <a:lstStyle/>
          <a:p>
            <a:endParaRPr lang="en-NZ"/>
          </a:p>
        </p:txBody>
      </p:sp>
      <p:sp>
        <p:nvSpPr>
          <p:cNvPr id="21518" name="Text Box 42"/>
          <p:cNvSpPr txBox="1">
            <a:spLocks noChangeArrowheads="1"/>
          </p:cNvSpPr>
          <p:nvPr/>
        </p:nvSpPr>
        <p:spPr bwMode="auto">
          <a:xfrm>
            <a:off x="3525838" y="5264150"/>
            <a:ext cx="2251075" cy="1187450"/>
          </a:xfrm>
          <a:prstGeom prst="rect">
            <a:avLst/>
          </a:prstGeom>
          <a:noFill/>
          <a:ln w="12700" algn="ctr">
            <a:noFill/>
            <a:miter lim="800000"/>
            <a:headEnd type="none" w="sm" len="sm"/>
            <a:tailEnd type="none" w="lg" len="med"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NZ" sz="2400">
                <a:latin typeface="Times New Roman" pitchFamily="18" charset="0"/>
              </a:rPr>
              <a:t>Light from object reflects into eye</a:t>
            </a:r>
          </a:p>
        </p:txBody>
      </p:sp>
      <p:sp>
        <p:nvSpPr>
          <p:cNvPr id="10258" name="Text Box 43"/>
          <p:cNvSpPr txBox="1">
            <a:spLocks noChangeArrowheads="1"/>
          </p:cNvSpPr>
          <p:nvPr/>
        </p:nvSpPr>
        <p:spPr bwMode="auto">
          <a:xfrm flipH="1">
            <a:off x="6457950" y="3203575"/>
            <a:ext cx="2419350" cy="2678113"/>
          </a:xfrm>
          <a:prstGeom prst="rect">
            <a:avLst/>
          </a:prstGeom>
          <a:noFill/>
          <a:ln w="12700" algn="ctr">
            <a:noFill/>
            <a:miter lim="800000"/>
            <a:headEnd type="none" w="sm" len="sm"/>
            <a:tailEnd type="none" w="lg" len="med"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NZ" sz="2400">
                <a:latin typeface="Times New Roman" pitchFamily="18" charset="0"/>
              </a:rPr>
              <a:t>Eye sees </a:t>
            </a:r>
            <a:r>
              <a:rPr lang="en-NZ" sz="2400" b="1">
                <a:latin typeface="Times New Roman" pitchFamily="18" charset="0"/>
              </a:rPr>
              <a:t>image</a:t>
            </a:r>
            <a:r>
              <a:rPr lang="en-NZ" sz="2400">
                <a:latin typeface="Times New Roman" pitchFamily="18" charset="0"/>
              </a:rPr>
              <a:t> back here</a:t>
            </a:r>
          </a:p>
          <a:p>
            <a:pPr algn="ctr" eaLnBrk="0" hangingPunct="0">
              <a:spcBef>
                <a:spcPct val="50000"/>
              </a:spcBef>
            </a:pPr>
            <a:endParaRPr lang="en-NZ" sz="2400">
              <a:latin typeface="Times New Roman" pitchFamily="18" charset="0"/>
            </a:endParaRPr>
          </a:p>
          <a:p>
            <a:pPr algn="ctr" eaLnBrk="0" hangingPunct="0">
              <a:spcBef>
                <a:spcPct val="50000"/>
              </a:spcBef>
            </a:pPr>
            <a:r>
              <a:rPr lang="en-NZ" sz="2400">
                <a:latin typeface="Times New Roman" pitchFamily="18" charset="0"/>
              </a:rPr>
              <a:t>Image is </a:t>
            </a:r>
            <a:r>
              <a:rPr lang="en-NZ" sz="2400" b="1">
                <a:latin typeface="Times New Roman" pitchFamily="18" charset="0"/>
              </a:rPr>
              <a:t>virtual</a:t>
            </a:r>
            <a:r>
              <a:rPr lang="en-NZ" sz="2400">
                <a:latin typeface="Times New Roman" pitchFamily="18" charset="0"/>
              </a:rPr>
              <a:t> and </a:t>
            </a:r>
            <a:r>
              <a:rPr lang="en-NZ" sz="2400" b="1">
                <a:latin typeface="Times New Roman" pitchFamily="18" charset="0"/>
              </a:rPr>
              <a:t>laterally inverted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0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0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10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2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2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2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102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102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50" grpId="0" animBg="1"/>
      <p:bldP spid="10251" grpId="0" animBg="1"/>
      <p:bldP spid="10252" grpId="0" animBg="1"/>
      <p:bldP spid="10253" grpId="0" animBg="1"/>
      <p:bldP spid="10254" grpId="0" animBg="1"/>
      <p:bldP spid="10255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274</TotalTime>
  <Words>755</Words>
  <Application>Microsoft Office PowerPoint</Application>
  <PresentationFormat>On-screen Show (4:3)</PresentationFormat>
  <Paragraphs>125</Paragraphs>
  <Slides>45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45</vt:i4>
      </vt:variant>
    </vt:vector>
  </HeadingPairs>
  <TitlesOfParts>
    <vt:vector size="47" baseType="lpstr">
      <vt:lpstr>Office Theme</vt:lpstr>
      <vt:lpstr>Equation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Plane Mirrors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Plane Mirrors</vt:lpstr>
      <vt:lpstr>Concave Mirrors</vt:lpstr>
      <vt:lpstr>Convex Mirrors </vt:lpstr>
      <vt:lpstr>Slide 29</vt:lpstr>
      <vt:lpstr>Slide 30</vt:lpstr>
      <vt:lpstr>Slide 31</vt:lpstr>
      <vt:lpstr>Slide 32</vt:lpstr>
      <vt:lpstr>Ray Diagrams</vt:lpstr>
      <vt:lpstr>Ray Diagrams</vt:lpstr>
      <vt:lpstr>Ray Diagrams</vt:lpstr>
      <vt:lpstr>Slide 36</vt:lpstr>
      <vt:lpstr>Slide 37</vt:lpstr>
      <vt:lpstr>Slide 38</vt:lpstr>
      <vt:lpstr>Slide 39</vt:lpstr>
      <vt:lpstr>Slide 40</vt:lpstr>
      <vt:lpstr>Mirror Formulae ONE</vt:lpstr>
      <vt:lpstr>Slide 42</vt:lpstr>
      <vt:lpstr>Slide 43</vt:lpstr>
      <vt:lpstr>Slide 44</vt:lpstr>
      <vt:lpstr>Slide 45</vt:lpstr>
    </vt:vector>
  </TitlesOfParts>
  <Company>Ministry of Education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Starter</dc:title>
  <dc:creator>Ministry of Education</dc:creator>
  <cp:lastModifiedBy>Ministry of Education</cp:lastModifiedBy>
  <cp:revision>73</cp:revision>
  <dcterms:created xsi:type="dcterms:W3CDTF">2010-05-09T22:54:24Z</dcterms:created>
  <dcterms:modified xsi:type="dcterms:W3CDTF">2012-08-20T20:11:57Z</dcterms:modified>
</cp:coreProperties>
</file>